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 showSpecialPlsOnTitleSld="0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</p:sldIdLst>
  <p:sldSz cy="6858000" cx="9144000"/>
  <p:notesSz cx="6858000" cy="9144000"/>
  <p:embeddedFontLst>
    <p:embeddedFont>
      <p:font typeface="Pacifico"/>
      <p:regular r:id="rId5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74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DE35C3C7-EC14-440E-91DE-1F33B30845C6}">
  <a:tblStyle styleId="{DE35C3C7-EC14-440E-91DE-1F33B30845C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7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44" Type="http://schemas.openxmlformats.org/officeDocument/2006/relationships/slide" Target="slides/slide38.xml"/><Relationship Id="rId43" Type="http://schemas.openxmlformats.org/officeDocument/2006/relationships/slide" Target="slides/slide37.xml"/><Relationship Id="rId46" Type="http://schemas.openxmlformats.org/officeDocument/2006/relationships/slide" Target="slides/slide40.xml"/><Relationship Id="rId45" Type="http://schemas.openxmlformats.org/officeDocument/2006/relationships/slide" Target="slides/slide39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48" Type="http://schemas.openxmlformats.org/officeDocument/2006/relationships/slide" Target="slides/slide42.xml"/><Relationship Id="rId47" Type="http://schemas.openxmlformats.org/officeDocument/2006/relationships/slide" Target="slides/slide41.xml"/><Relationship Id="rId49" Type="http://schemas.openxmlformats.org/officeDocument/2006/relationships/slide" Target="slides/slide4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51" Type="http://schemas.openxmlformats.org/officeDocument/2006/relationships/font" Target="fonts/Pacifico-regular.fntdata"/><Relationship Id="rId50" Type="http://schemas.openxmlformats.org/officeDocument/2006/relationships/slide" Target="slides/slide4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40e7c7c103_0_130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40e7c7c103_0_13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g40e7c7c103_0_1309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40e7c7c103_0_130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40e7c7c103_0_13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g40e7c7c103_0_1301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40e7c7c103_0_13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40e7c7c103_0_13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g40e7c7c103_0_1318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40e7c7c103_0_136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40e7c7c103_0_13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g40e7c7c103_0_1365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40e7c7c103_0_135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40e7c7c103_0_13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g40e7c7c103_0_1354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40e7c7c103_0_138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40e7c7c103_0_13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g40e7c7c103_0_1389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40e7c7c103_0_139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Google Shape;254;g40e7c7c103_0_13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g40e7c7c103_0_1397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40e7c7c103_0_140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40e7c7c103_0_14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g40e7c7c103_0_1404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40e7c7c103_0_14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40e7c7c103_0_14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g40e7c7c103_0_1411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40e7c7c103_0_14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40e7c7c103_0_14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g40e7c7c103_0_1428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40e7c7c103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40e7c7c10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g40e7c7c103_0_0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40e7c7c103_0_14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40e7c7c103_0_14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g40e7c7c103_0_1435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40e7c7c103_0_150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40e7c7c103_0_15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g40e7c7c103_0_1506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40e7c7c103_0_144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40e7c7c103_0_14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g40e7c7c103_0_1442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40e7c7c103_0_144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40e7c7c103_0_14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g40e7c7c103_0_1449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40e7c7c103_0_145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40e7c7c103_0_14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g40e7c7c103_0_1456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40e7c7c103_0_146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" name="Google Shape;326;g40e7c7c103_0_14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g40e7c7c103_0_1463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40e7c7c103_0_147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40e7c7c103_0_14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g40e7c7c103_0_1477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g40e7c7c103_0_148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2" name="Google Shape;342;g40e7c7c103_0_14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g40e7c7c103_0_1485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40e7c7c103_0_149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" name="Google Shape;350;g40e7c7c103_0_14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1" name="Google Shape;351;g40e7c7c103_0_1492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40e7c7c103_0_15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8" name="Google Shape;358;g40e7c7c103_0_15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g40e7c7c103_0_1513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40e7c7c103_0_20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40e7c7c103_0_2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40e7c7c103_0_204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g40e7c7c103_0_15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6" name="Google Shape;366;g40e7c7c103_0_15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" name="Google Shape;367;g40e7c7c103_0_1520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g40e7c7c103_0_15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4" name="Google Shape;374;g40e7c7c103_0_15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g40e7c7c103_0_1534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40e7c7c103_0_15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2" name="Google Shape;382;g40e7c7c103_0_15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g40e7c7c103_0_1527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g40e7c7c103_0_15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1" name="Google Shape;391;g40e7c7c103_0_15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g40e7c7c103_0_1541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g40e7c7c103_0_16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9" name="Google Shape;399;g40e7c7c103_0_16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g40e7c7c103_0_1614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g40e7c7c103_0_154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8" name="Google Shape;408;g40e7c7c103_0_15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g40e7c7c103_0_1549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g40e7c7c103_0_155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6" name="Google Shape;416;g40e7c7c103_0_15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7" name="Google Shape;417;g40e7c7c103_0_1556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g40e7c7c103_0_157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4" name="Google Shape;424;g40e7c7c103_0_15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5" name="Google Shape;425;g40e7c7c103_0_1571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g40e7c7c103_0_156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2" name="Google Shape;432;g40e7c7c103_0_15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3" name="Google Shape;433;g40e7c7c103_0_1563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g40e7c7c103_0_157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9" name="Google Shape;449;g40e7c7c103_0_15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0" name="Google Shape;450;g40e7c7c103_0_1579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40e7c7c103_0_4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40e7c7c103_0_4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g40e7c7c103_0_429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g40e7c7c103_0_158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7" name="Google Shape;457;g40e7c7c103_0_15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8" name="Google Shape;458;g40e7c7c103_0_1586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40e7c7c103_0_159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40e7c7c103_0_15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6" name="Google Shape;466;g40e7c7c103_0_1593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g40e7c7c103_0_160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" name="Google Shape;473;g40e7c7c103_0_16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4" name="Google Shape;474;g40e7c7c103_0_1600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g40e7c7c103_0_160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1" name="Google Shape;481;g40e7c7c103_0_16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2" name="Google Shape;482;g40e7c7c103_0_1607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g40e7c7c103_0_14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9" name="Google Shape;489;g40e7c7c103_0_14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0" name="Google Shape;490;g40e7c7c103_0_1421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40e7c7c103_0_9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40e7c7c103_0_9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g40e7c7c103_0_920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40e7c7c103_0_13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40e7c7c103_0_13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g40e7c7c103_0_1335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40e7c7c103_0_134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40e7c7c103_0_13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g40e7c7c103_0_1344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40e7c7c103_0_67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40e7c7c103_0_6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g40e7c7c103_0_677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40e7c7c103_0_8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40e7c7c103_0_8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40e7c7c103_0_834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7135400" y="6465500"/>
            <a:ext cx="1905000" cy="3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1" name="Google Shape;71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2" name="Google Shape;72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3" name="Google Shape;73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2" type="sldNum"/>
          </p:nvPr>
        </p:nvSpPr>
        <p:spPr>
          <a:xfrm>
            <a:off x="7145275" y="6495100"/>
            <a:ext cx="1905000" cy="2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5" name="Google Shape;45;p7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1" name="Google Shape;51;p8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7" name="Google Shape;57;p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8" name="Google Shape;58;p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9" name="Google Shape;59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5" name="Google Shape;65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6" name="Google Shape;66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7" name="Google Shape;67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5.pn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ctrTitle"/>
          </p:nvPr>
        </p:nvSpPr>
        <p:spPr>
          <a:xfrm>
            <a:off x="685800" y="169227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lang="en-US"/>
              <a:t>Propositional Logic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lang="en-US"/>
              <a:t>and Resolution</a:t>
            </a:r>
            <a:endParaRPr/>
          </a:p>
        </p:txBody>
      </p:sp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714375" y="3448050"/>
            <a:ext cx="7915275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/>
              <a:t>Dave Touretzky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1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Read </a:t>
            </a:r>
            <a:r>
              <a:rPr i="1" lang="en-US" sz="2800"/>
              <a:t>Sections 7.1 - 7.5</a:t>
            </a:r>
            <a:r>
              <a:rPr b="0" i="1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Russell &amp; Norvig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1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Semantics: Entailment</a:t>
            </a:r>
            <a:endParaRPr/>
          </a:p>
        </p:txBody>
      </p:sp>
      <p:sp>
        <p:nvSpPr>
          <p:cNvPr id="177" name="Google Shape;177;p22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𝛂 ⊨ 𝛃 if and only if, in every model in which 𝛂 is true, 𝛃 is also true.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M(𝛂) denotes the set of all models of 𝛂.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𝛂 ⊨ 𝛃  means M(𝛂) ⊆ M(𝛃)</a:t>
            </a:r>
            <a:endParaRPr/>
          </a:p>
        </p:txBody>
      </p:sp>
      <p:sp>
        <p:nvSpPr>
          <p:cNvPr id="178" name="Google Shape;178;p22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Semantics: Grounding</a:t>
            </a:r>
            <a:endParaRPr/>
          </a:p>
        </p:txBody>
      </p:sp>
      <p:sp>
        <p:nvSpPr>
          <p:cNvPr id="185" name="Google Shape;185;p23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86" name="Google Shape;18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8200" y="2886075"/>
            <a:ext cx="7620000" cy="2305050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23"/>
          <p:cNvSpPr txBox="1"/>
          <p:nvPr/>
        </p:nvSpPr>
        <p:spPr>
          <a:xfrm>
            <a:off x="4389575" y="3085525"/>
            <a:ext cx="780000" cy="244500"/>
          </a:xfrm>
          <a:prstGeom prst="rect">
            <a:avLst/>
          </a:prstGeom>
          <a:solidFill>
            <a:srgbClr val="FF0000">
              <a:alpha val="2769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23"/>
          <p:cNvSpPr txBox="1"/>
          <p:nvPr/>
        </p:nvSpPr>
        <p:spPr>
          <a:xfrm>
            <a:off x="4366288" y="4861400"/>
            <a:ext cx="908100" cy="244500"/>
          </a:xfrm>
          <a:prstGeom prst="rect">
            <a:avLst/>
          </a:prstGeom>
          <a:solidFill>
            <a:srgbClr val="FF0000">
              <a:alpha val="2769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4"/>
          <p:cNvSpPr txBox="1"/>
          <p:nvPr>
            <p:ph type="title"/>
          </p:nvPr>
        </p:nvSpPr>
        <p:spPr>
          <a:xfrm>
            <a:off x="685800" y="1524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Inference By Model Checking</a:t>
            </a:r>
            <a:endParaRPr/>
          </a:p>
        </p:txBody>
      </p:sp>
      <p:sp>
        <p:nvSpPr>
          <p:cNvPr id="195" name="Google Shape;195;p24"/>
          <p:cNvSpPr txBox="1"/>
          <p:nvPr>
            <p:ph idx="1" type="body"/>
          </p:nvPr>
        </p:nvSpPr>
        <p:spPr>
          <a:xfrm>
            <a:off x="5360150" y="1600200"/>
            <a:ext cx="3716400" cy="4807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800"/>
              <a:t>At 1,1: nothing.</a:t>
            </a:r>
            <a:endParaRPr sz="2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800"/>
              <a:t>	¬P</a:t>
            </a:r>
            <a:r>
              <a:rPr baseline="-25000" lang="en-US" sz="2800"/>
              <a:t>1,1  </a:t>
            </a:r>
            <a:r>
              <a:rPr lang="en-US" sz="2800"/>
              <a:t>, ¬B</a:t>
            </a:r>
            <a:r>
              <a:rPr baseline="-25000" lang="en-US" sz="2800"/>
              <a:t>1,1</a:t>
            </a:r>
            <a:endParaRPr sz="2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800"/>
              <a:t>At 2,1: breeze</a:t>
            </a:r>
            <a:endParaRPr sz="2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800"/>
              <a:t>     B</a:t>
            </a:r>
            <a:r>
              <a:rPr baseline="-25000" lang="en-US" sz="2800"/>
              <a:t>2,1 </a:t>
            </a:r>
            <a:r>
              <a:rPr lang="en-US" sz="2800"/>
              <a:t> , </a:t>
            </a:r>
            <a:r>
              <a:rPr lang="en-US" sz="2800"/>
              <a:t>¬P</a:t>
            </a:r>
            <a:r>
              <a:rPr baseline="-25000" lang="en-US" sz="2800"/>
              <a:t>2,1</a:t>
            </a:r>
            <a:endParaRPr sz="2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800"/>
              <a:t>Constraints:</a:t>
            </a:r>
            <a:endParaRPr sz="2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/>
              <a:t>P</a:t>
            </a:r>
            <a:r>
              <a:rPr baseline="-25000" lang="en-US" sz="2800"/>
              <a:t>2,1</a:t>
            </a:r>
            <a:r>
              <a:rPr lang="en-US" sz="2800"/>
              <a:t>⇒ B</a:t>
            </a:r>
            <a:r>
              <a:rPr baseline="-25000" lang="en-US" sz="2800"/>
              <a:t>1,1</a:t>
            </a:r>
            <a:r>
              <a:rPr lang="en-US" sz="2800"/>
              <a:t>∧B</a:t>
            </a:r>
            <a:r>
              <a:rPr baseline="-25000" lang="en-US" sz="2800"/>
              <a:t>2,2</a:t>
            </a:r>
            <a:r>
              <a:rPr lang="en-US" sz="2800"/>
              <a:t>∧ B</a:t>
            </a:r>
            <a:r>
              <a:rPr baseline="-25000" lang="en-US" sz="2800"/>
              <a:t>3,1</a:t>
            </a:r>
            <a:endParaRPr sz="2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800"/>
              <a:t>B</a:t>
            </a:r>
            <a:r>
              <a:rPr baseline="-25000" lang="en-US" sz="2800"/>
              <a:t>2,1</a:t>
            </a:r>
            <a:r>
              <a:rPr lang="en-US" sz="2800"/>
              <a:t>⇔ P</a:t>
            </a:r>
            <a:r>
              <a:rPr baseline="-25000" lang="en-US" sz="2800"/>
              <a:t>1,1</a:t>
            </a:r>
            <a:r>
              <a:rPr lang="en-US" sz="2800"/>
              <a:t>∨</a:t>
            </a:r>
            <a:r>
              <a:rPr lang="en-US" sz="2800"/>
              <a:t> P</a:t>
            </a:r>
            <a:r>
              <a:rPr baseline="-25000" lang="en-US" sz="2800"/>
              <a:t>2,2</a:t>
            </a:r>
            <a:r>
              <a:rPr lang="en-US" sz="2800"/>
              <a:t> ∨P</a:t>
            </a:r>
            <a:r>
              <a:rPr baseline="-25000" lang="en-US" sz="2800"/>
              <a:t>3,1</a:t>
            </a:r>
            <a:endParaRPr baseline="-25000" sz="2800"/>
          </a:p>
        </p:txBody>
      </p:sp>
      <p:sp>
        <p:nvSpPr>
          <p:cNvPr id="196" name="Google Shape;196;p24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97" name="Google Shape;197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9288" y="1981200"/>
            <a:ext cx="5057775" cy="3914775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24"/>
          <p:cNvSpPr/>
          <p:nvPr/>
        </p:nvSpPr>
        <p:spPr>
          <a:xfrm>
            <a:off x="7956750" y="2270475"/>
            <a:ext cx="523800" cy="1690200"/>
          </a:xfrm>
          <a:prstGeom prst="rightBrace">
            <a:avLst>
              <a:gd fmla="val 8333" name="adj1"/>
              <a:gd fmla="val 50000" name="adj2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24"/>
          <p:cNvSpPr txBox="1"/>
          <p:nvPr/>
        </p:nvSpPr>
        <p:spPr>
          <a:xfrm>
            <a:off x="8472350" y="2815876"/>
            <a:ext cx="770100" cy="6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KB</a:t>
            </a:r>
            <a:endParaRPr sz="2400"/>
          </a:p>
        </p:txBody>
      </p:sp>
      <p:cxnSp>
        <p:nvCxnSpPr>
          <p:cNvPr id="200" name="Google Shape;200;p24"/>
          <p:cNvCxnSpPr/>
          <p:nvPr/>
        </p:nvCxnSpPr>
        <p:spPr>
          <a:xfrm>
            <a:off x="5368675" y="1734875"/>
            <a:ext cx="0" cy="4727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01" name="Google Shape;201;p24"/>
          <p:cNvSpPr txBox="1"/>
          <p:nvPr/>
        </p:nvSpPr>
        <p:spPr>
          <a:xfrm>
            <a:off x="2119125" y="1154450"/>
            <a:ext cx="2695500" cy="82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𝛂</a:t>
            </a:r>
            <a:r>
              <a:rPr baseline="-25000"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n-US"/>
              <a:t>is models with no pit at 1,2.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𝛂</a:t>
            </a:r>
            <a:r>
              <a:rPr baseline="-25000"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= M(¬P</a:t>
            </a:r>
            <a:r>
              <a:rPr baseline="-25000"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1,2</a:t>
            </a: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</p:txBody>
      </p:sp>
      <p:cxnSp>
        <p:nvCxnSpPr>
          <p:cNvPr id="202" name="Google Shape;202;p24"/>
          <p:cNvCxnSpPr>
            <a:stCxn id="201" idx="1"/>
          </p:cNvCxnSpPr>
          <p:nvPr/>
        </p:nvCxnSpPr>
        <p:spPr>
          <a:xfrm flipH="1">
            <a:off x="1734825" y="1567850"/>
            <a:ext cx="384300" cy="464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03" name="Google Shape;203;p24"/>
          <p:cNvCxnSpPr/>
          <p:nvPr/>
        </p:nvCxnSpPr>
        <p:spPr>
          <a:xfrm rot="10800000">
            <a:off x="1269150" y="5600600"/>
            <a:ext cx="669600" cy="67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04" name="Google Shape;204;p24"/>
          <p:cNvSpPr txBox="1"/>
          <p:nvPr/>
        </p:nvSpPr>
        <p:spPr>
          <a:xfrm>
            <a:off x="1384825" y="6182675"/>
            <a:ext cx="4059900" cy="6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All models consistent with KB and constraints.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M(KB) </a:t>
            </a:r>
            <a:r>
              <a:rPr lang="en-US"/>
              <a:t>⊆ </a:t>
            </a:r>
            <a:r>
              <a:rPr lang="en-US">
                <a:solidFill>
                  <a:schemeClr val="dk1"/>
                </a:solidFill>
              </a:rPr>
              <a:t>M(</a:t>
            </a: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𝛂</a:t>
            </a:r>
            <a:r>
              <a:rPr baseline="-25000"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so 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KB ⊧ 𝛂</a:t>
            </a:r>
            <a:r>
              <a:rPr baseline="-25000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Conclude ¬ P</a:t>
            </a:r>
            <a:r>
              <a:rPr baseline="-25000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1,2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</p:txBody>
      </p:sp>
      <p:sp>
        <p:nvSpPr>
          <p:cNvPr id="205" name="Google Shape;205;p24"/>
          <p:cNvSpPr/>
          <p:nvPr/>
        </p:nvSpPr>
        <p:spPr>
          <a:xfrm>
            <a:off x="2357850" y="3816337"/>
            <a:ext cx="144300" cy="144300"/>
          </a:xfrm>
          <a:prstGeom prst="ellipse">
            <a:avLst/>
          </a:prstGeom>
          <a:solidFill>
            <a:srgbClr val="00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24"/>
          <p:cNvSpPr/>
          <p:nvPr/>
        </p:nvSpPr>
        <p:spPr>
          <a:xfrm>
            <a:off x="1062450" y="4830375"/>
            <a:ext cx="144300" cy="144300"/>
          </a:xfrm>
          <a:prstGeom prst="ellipse">
            <a:avLst/>
          </a:prstGeom>
          <a:solidFill>
            <a:srgbClr val="00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24"/>
          <p:cNvSpPr/>
          <p:nvPr/>
        </p:nvSpPr>
        <p:spPr>
          <a:xfrm>
            <a:off x="770838" y="3716690"/>
            <a:ext cx="144300" cy="144300"/>
          </a:xfrm>
          <a:prstGeom prst="ellipse">
            <a:avLst/>
          </a:prstGeom>
          <a:solidFill>
            <a:srgbClr val="00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24"/>
          <p:cNvSpPr/>
          <p:nvPr/>
        </p:nvSpPr>
        <p:spPr>
          <a:xfrm>
            <a:off x="1519650" y="2507748"/>
            <a:ext cx="144300" cy="144300"/>
          </a:xfrm>
          <a:prstGeom prst="ellipse">
            <a:avLst/>
          </a:prstGeom>
          <a:solidFill>
            <a:srgbClr val="00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24"/>
          <p:cNvSpPr/>
          <p:nvPr/>
        </p:nvSpPr>
        <p:spPr>
          <a:xfrm>
            <a:off x="2689027" y="3816337"/>
            <a:ext cx="144300" cy="1443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24"/>
          <p:cNvSpPr/>
          <p:nvPr/>
        </p:nvSpPr>
        <p:spPr>
          <a:xfrm>
            <a:off x="3020204" y="4144583"/>
            <a:ext cx="144300" cy="1443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24"/>
          <p:cNvSpPr/>
          <p:nvPr/>
        </p:nvSpPr>
        <p:spPr>
          <a:xfrm>
            <a:off x="2360781" y="4144583"/>
            <a:ext cx="144300" cy="1443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5"/>
          <p:cNvSpPr txBox="1"/>
          <p:nvPr>
            <p:ph type="title"/>
          </p:nvPr>
        </p:nvSpPr>
        <p:spPr>
          <a:xfrm>
            <a:off x="685800" y="1524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Inference By Model Checking</a:t>
            </a:r>
            <a:endParaRPr/>
          </a:p>
        </p:txBody>
      </p:sp>
      <p:sp>
        <p:nvSpPr>
          <p:cNvPr id="218" name="Google Shape;218;p25"/>
          <p:cNvSpPr txBox="1"/>
          <p:nvPr>
            <p:ph idx="1" type="body"/>
          </p:nvPr>
        </p:nvSpPr>
        <p:spPr>
          <a:xfrm>
            <a:off x="5387125" y="1600200"/>
            <a:ext cx="3689700" cy="4807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800"/>
              <a:t>At 1,1: nothing.</a:t>
            </a:r>
            <a:endParaRPr sz="2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800"/>
              <a:t>	¬P</a:t>
            </a:r>
            <a:r>
              <a:rPr baseline="-25000" lang="en-US" sz="2800"/>
              <a:t>1,1  </a:t>
            </a:r>
            <a:r>
              <a:rPr lang="en-US" sz="2800"/>
              <a:t>, ¬B</a:t>
            </a:r>
            <a:r>
              <a:rPr baseline="-25000" lang="en-US" sz="2800"/>
              <a:t>1,1</a:t>
            </a:r>
            <a:endParaRPr sz="2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800"/>
              <a:t>At 2,1: breeze</a:t>
            </a:r>
            <a:endParaRPr sz="2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800"/>
              <a:t>     B</a:t>
            </a:r>
            <a:r>
              <a:rPr baseline="-25000" lang="en-US" sz="2800"/>
              <a:t>2,1 </a:t>
            </a:r>
            <a:r>
              <a:rPr lang="en-US" sz="2800"/>
              <a:t> , ¬P</a:t>
            </a:r>
            <a:r>
              <a:rPr baseline="-25000" lang="en-US" sz="2800"/>
              <a:t>2,1</a:t>
            </a:r>
            <a:endParaRPr sz="2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800"/>
              <a:t>Constraints:</a:t>
            </a:r>
            <a:endParaRPr sz="2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800"/>
              <a:t>P</a:t>
            </a:r>
            <a:r>
              <a:rPr baseline="-25000" lang="en-US" sz="2800"/>
              <a:t>2,1</a:t>
            </a:r>
            <a:r>
              <a:rPr lang="en-US" sz="2800"/>
              <a:t>⇒ B</a:t>
            </a:r>
            <a:r>
              <a:rPr baseline="-25000" lang="en-US" sz="2800"/>
              <a:t>1,1</a:t>
            </a:r>
            <a:r>
              <a:rPr lang="en-US" sz="2800"/>
              <a:t>∧B</a:t>
            </a:r>
            <a:r>
              <a:rPr baseline="-25000" lang="en-US" sz="2800"/>
              <a:t>2,2</a:t>
            </a:r>
            <a:r>
              <a:rPr lang="en-US" sz="2800"/>
              <a:t>∧ B</a:t>
            </a:r>
            <a:r>
              <a:rPr baseline="-25000" lang="en-US" sz="2800"/>
              <a:t>3,1</a:t>
            </a:r>
            <a:endParaRPr sz="2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800"/>
              <a:t>B</a:t>
            </a:r>
            <a:r>
              <a:rPr baseline="-25000" lang="en-US" sz="2800"/>
              <a:t>2,1</a:t>
            </a:r>
            <a:r>
              <a:rPr lang="en-US" sz="2800"/>
              <a:t>⇔ P</a:t>
            </a:r>
            <a:r>
              <a:rPr baseline="-25000" lang="en-US" sz="2800"/>
              <a:t>1,1</a:t>
            </a:r>
            <a:r>
              <a:rPr lang="en-US" sz="2800"/>
              <a:t>∨ P</a:t>
            </a:r>
            <a:r>
              <a:rPr baseline="-25000" lang="en-US" sz="2800"/>
              <a:t>2,2</a:t>
            </a:r>
            <a:r>
              <a:rPr lang="en-US" sz="2800"/>
              <a:t> ∨P</a:t>
            </a:r>
            <a:r>
              <a:rPr baseline="-25000" lang="en-US" sz="2800"/>
              <a:t>3,1</a:t>
            </a:r>
            <a:endParaRPr baseline="-25000" sz="2800"/>
          </a:p>
        </p:txBody>
      </p:sp>
      <p:pic>
        <p:nvPicPr>
          <p:cNvPr id="219" name="Google Shape;21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549" y="1983125"/>
            <a:ext cx="5150698" cy="39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25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221" name="Google Shape;221;p25"/>
          <p:cNvCxnSpPr/>
          <p:nvPr/>
        </p:nvCxnSpPr>
        <p:spPr>
          <a:xfrm>
            <a:off x="5292475" y="1734875"/>
            <a:ext cx="0" cy="4727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22" name="Google Shape;222;p25"/>
          <p:cNvSpPr txBox="1"/>
          <p:nvPr/>
        </p:nvSpPr>
        <p:spPr>
          <a:xfrm>
            <a:off x="2484000" y="1295400"/>
            <a:ext cx="2713800" cy="7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𝛂</a:t>
            </a:r>
            <a:r>
              <a:rPr baseline="-25000"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-US"/>
              <a:t>is models with no pit at 2,2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𝛂</a:t>
            </a:r>
            <a:r>
              <a:rPr baseline="-25000"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= M(¬P</a:t>
            </a:r>
            <a:r>
              <a:rPr baseline="-25000"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2,2</a:t>
            </a: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</p:txBody>
      </p:sp>
      <p:cxnSp>
        <p:nvCxnSpPr>
          <p:cNvPr id="223" name="Google Shape;223;p25"/>
          <p:cNvCxnSpPr/>
          <p:nvPr/>
        </p:nvCxnSpPr>
        <p:spPr>
          <a:xfrm>
            <a:off x="3923022" y="1906925"/>
            <a:ext cx="210900" cy="501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24" name="Google Shape;224;p25"/>
          <p:cNvCxnSpPr/>
          <p:nvPr/>
        </p:nvCxnSpPr>
        <p:spPr>
          <a:xfrm rot="10800000">
            <a:off x="1077322" y="5600600"/>
            <a:ext cx="669600" cy="67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25" name="Google Shape;225;p25"/>
          <p:cNvSpPr txBox="1"/>
          <p:nvPr/>
        </p:nvSpPr>
        <p:spPr>
          <a:xfrm>
            <a:off x="1193000" y="6182675"/>
            <a:ext cx="4267500" cy="6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All models consistent with KB and constraints.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M(KB) ⊈ </a:t>
            </a:r>
            <a:r>
              <a:rPr lang="en-US">
                <a:solidFill>
                  <a:schemeClr val="dk1"/>
                </a:solidFill>
              </a:rPr>
              <a:t>M(</a:t>
            </a: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𝛂</a:t>
            </a:r>
            <a:r>
              <a:rPr baseline="-25000"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so 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KB ⊭ 𝛂</a:t>
            </a:r>
            <a:r>
              <a:rPr baseline="-25000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Can’t conclude ¬ P</a:t>
            </a:r>
            <a:r>
              <a:rPr baseline="-25000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aseline="-25000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,2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</p:txBody>
      </p:sp>
      <p:sp>
        <p:nvSpPr>
          <p:cNvPr id="226" name="Google Shape;226;p25"/>
          <p:cNvSpPr/>
          <p:nvPr/>
        </p:nvSpPr>
        <p:spPr>
          <a:xfrm>
            <a:off x="4170668" y="3611183"/>
            <a:ext cx="144300" cy="144300"/>
          </a:xfrm>
          <a:prstGeom prst="ellipse">
            <a:avLst/>
          </a:prstGeom>
          <a:solidFill>
            <a:srgbClr val="00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25"/>
          <p:cNvSpPr/>
          <p:nvPr/>
        </p:nvSpPr>
        <p:spPr>
          <a:xfrm>
            <a:off x="1632622" y="2481363"/>
            <a:ext cx="144300" cy="144300"/>
          </a:xfrm>
          <a:prstGeom prst="ellipse">
            <a:avLst/>
          </a:prstGeom>
          <a:solidFill>
            <a:srgbClr val="00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25"/>
          <p:cNvSpPr/>
          <p:nvPr/>
        </p:nvSpPr>
        <p:spPr>
          <a:xfrm>
            <a:off x="2484011" y="3792890"/>
            <a:ext cx="144300" cy="144300"/>
          </a:xfrm>
          <a:prstGeom prst="ellipse">
            <a:avLst/>
          </a:prstGeom>
          <a:solidFill>
            <a:srgbClr val="00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25"/>
          <p:cNvSpPr/>
          <p:nvPr/>
        </p:nvSpPr>
        <p:spPr>
          <a:xfrm>
            <a:off x="3322211" y="2381725"/>
            <a:ext cx="144300" cy="144300"/>
          </a:xfrm>
          <a:prstGeom prst="ellipse">
            <a:avLst/>
          </a:prstGeom>
          <a:solidFill>
            <a:srgbClr val="00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25"/>
          <p:cNvSpPr/>
          <p:nvPr/>
        </p:nvSpPr>
        <p:spPr>
          <a:xfrm>
            <a:off x="883811" y="3700563"/>
            <a:ext cx="144300" cy="1443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25"/>
          <p:cNvSpPr/>
          <p:nvPr/>
        </p:nvSpPr>
        <p:spPr>
          <a:xfrm>
            <a:off x="1175422" y="4817187"/>
            <a:ext cx="144300" cy="1443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25"/>
          <p:cNvSpPr/>
          <p:nvPr/>
        </p:nvSpPr>
        <p:spPr>
          <a:xfrm>
            <a:off x="7956750" y="2270475"/>
            <a:ext cx="523800" cy="1690200"/>
          </a:xfrm>
          <a:prstGeom prst="rightBrace">
            <a:avLst>
              <a:gd fmla="val 8333" name="adj1"/>
              <a:gd fmla="val 50000" name="adj2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25"/>
          <p:cNvSpPr txBox="1"/>
          <p:nvPr/>
        </p:nvSpPr>
        <p:spPr>
          <a:xfrm>
            <a:off x="8472350" y="2815876"/>
            <a:ext cx="770100" cy="6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KB</a:t>
            </a:r>
            <a:endParaRPr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Wumpus World Agent</a:t>
            </a:r>
            <a:endParaRPr/>
          </a:p>
        </p:txBody>
      </p:sp>
      <p:sp>
        <p:nvSpPr>
          <p:cNvPr id="240" name="Google Shape;240;p26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241" name="Google Shape;241;p26"/>
          <p:cNvGraphicFramePr/>
          <p:nvPr/>
        </p:nvGraphicFramePr>
        <p:xfrm>
          <a:off x="444750" y="2133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{DE35C3C7-EC14-440E-91DE-1F33B30845C6}</a:tableStyleId>
              </a:tblPr>
              <a:tblGrid>
                <a:gridCol w="798975"/>
                <a:gridCol w="4932325"/>
                <a:gridCol w="25488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/>
                        <a:t>Step</a:t>
                      </a:r>
                      <a:endParaRPr b="1" sz="18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chemeClr val="dk1"/>
                          </a:solidFill>
                        </a:rPr>
                        <a:t>Agent Action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chemeClr val="dk1"/>
                          </a:solidFill>
                        </a:rPr>
                        <a:t>Tell KB</a:t>
                      </a:r>
                      <a:endParaRPr b="1"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chemeClr val="dk1"/>
                          </a:solidFill>
                        </a:rPr>
                        <a:t>(variable assignment)</a:t>
                      </a:r>
                      <a:endParaRPr b="1" sz="1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</a:t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Start at 1,1. Sense: nothing.</a:t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¬ P</a:t>
                      </a:r>
                      <a:r>
                        <a:rPr baseline="-25000" lang="en-US" sz="1800"/>
                        <a:t>1,1</a:t>
                      </a:r>
                      <a:r>
                        <a:rPr lang="en-US" sz="1800"/>
                        <a:t>  ,   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¬ </a:t>
                      </a:r>
                      <a:r>
                        <a:rPr lang="en-US" sz="1800"/>
                        <a:t>B</a:t>
                      </a:r>
                      <a:r>
                        <a:rPr baseline="-25000" lang="en-US" sz="1800"/>
                        <a:t>1,1</a:t>
                      </a:r>
                      <a:endParaRPr baseline="-25000" sz="18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Model check. </a:t>
                      </a:r>
                      <a:r>
                        <a:rPr lang="en-US" sz="1800"/>
                        <a:t>R</a:t>
                      </a:r>
                      <a:r>
                        <a:rPr lang="en-US" sz="1800"/>
                        <a:t>elevant constraint</a:t>
                      </a:r>
                      <a:r>
                        <a:rPr lang="en-US" sz="1800"/>
                        <a:t>s</a:t>
                      </a:r>
                      <a:r>
                        <a:rPr lang="en-US" sz="1800"/>
                        <a:t>:</a:t>
                      </a:r>
                      <a:endParaRPr sz="1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    P</a:t>
                      </a:r>
                      <a:r>
                        <a:rPr baseline="-25000" lang="en-US" sz="1800"/>
                        <a:t>2,1</a:t>
                      </a:r>
                      <a:r>
                        <a:rPr lang="en-US" sz="1800"/>
                        <a:t> ⇒ B</a:t>
                      </a:r>
                      <a:r>
                        <a:rPr baseline="-25000" lang="en-US" sz="1800"/>
                        <a:t>11</a:t>
                      </a:r>
                      <a:r>
                        <a:rPr lang="en-US" sz="1800"/>
                        <a:t>  ,   P</a:t>
                      </a:r>
                      <a:r>
                        <a:rPr baseline="-25000" lang="en-US" sz="1800"/>
                        <a:t>1,2</a:t>
                      </a:r>
                      <a:r>
                        <a:rPr lang="en-US" sz="1800"/>
                        <a:t> 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⇒</a:t>
                      </a:r>
                      <a:r>
                        <a:rPr lang="en-US" sz="1800"/>
                        <a:t> B</a:t>
                      </a:r>
                      <a:r>
                        <a:rPr baseline="-25000" lang="en-US" sz="1800"/>
                        <a:t>11</a:t>
                      </a:r>
                      <a:endParaRPr baseline="-25000" sz="1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Constraint is false in any model with 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P</a:t>
                      </a:r>
                      <a:r>
                        <a:rPr baseline="-25000" lang="en-US" sz="1800">
                          <a:solidFill>
                            <a:schemeClr val="dk1"/>
                          </a:solidFill>
                        </a:rPr>
                        <a:t>2,1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.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So KB ⊧ ¬ P</a:t>
                      </a:r>
                      <a:r>
                        <a:rPr baseline="-25000" lang="en-US" sz="1800">
                          <a:solidFill>
                            <a:schemeClr val="dk1"/>
                          </a:solidFill>
                        </a:rPr>
                        <a:t>2,1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. Similarly, KB ⊧ ¬ P</a:t>
                      </a:r>
                      <a:r>
                        <a:rPr baseline="-25000" lang="en-US" sz="1800">
                          <a:solidFill>
                            <a:schemeClr val="dk1"/>
                          </a:solidFill>
                        </a:rPr>
                        <a:t>1,2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.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¬ P</a:t>
                      </a:r>
                      <a:r>
                        <a:rPr baseline="-25000" lang="en-US" sz="1800">
                          <a:solidFill>
                            <a:schemeClr val="dk1"/>
                          </a:solidFill>
                        </a:rPr>
                        <a:t>2,1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  ,  ¬ P</a:t>
                      </a:r>
                      <a:r>
                        <a:rPr baseline="-25000" lang="en-US" sz="1800">
                          <a:solidFill>
                            <a:schemeClr val="dk1"/>
                          </a:solidFill>
                        </a:rPr>
                        <a:t>1,2</a:t>
                      </a:r>
                      <a:endParaRPr sz="18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2</a:t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Agent moves to 2,1. Sense: breeze.</a:t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B</a:t>
                      </a:r>
                      <a:r>
                        <a:rPr baseline="-25000" lang="en-US" sz="1800"/>
                        <a:t>2,1</a:t>
                      </a:r>
                      <a:endParaRPr baseline="-25000" sz="18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Model check. Relevant constraints:</a:t>
                      </a:r>
                      <a:endParaRPr sz="1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    B</a:t>
                      </a:r>
                      <a:r>
                        <a:rPr baseline="-25000" lang="en-US" sz="1800"/>
                        <a:t>2,1</a:t>
                      </a:r>
                      <a:r>
                        <a:rPr lang="en-US" sz="1800"/>
                        <a:t> 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⊧</a:t>
                      </a:r>
                      <a:r>
                        <a:rPr lang="en-US" sz="1800"/>
                        <a:t> P</a:t>
                      </a:r>
                      <a:r>
                        <a:rPr baseline="-25000" lang="en-US" sz="1800"/>
                        <a:t>1,1</a:t>
                      </a:r>
                      <a:r>
                        <a:rPr lang="en-US" sz="1800"/>
                        <a:t> ∨ P</a:t>
                      </a:r>
                      <a:r>
                        <a:rPr baseline="-25000" lang="en-US" sz="1800"/>
                        <a:t>2,2</a:t>
                      </a:r>
                      <a:r>
                        <a:rPr lang="en-US" sz="1800"/>
                        <a:t> 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∨</a:t>
                      </a:r>
                      <a:r>
                        <a:rPr lang="en-US" sz="1800"/>
                        <a:t> P</a:t>
                      </a:r>
                      <a:r>
                        <a:rPr baseline="-25000" lang="en-US" sz="1800"/>
                        <a:t>3,1</a:t>
                      </a:r>
                      <a:endParaRPr sz="1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There could be a pit at 2,2 or 3,1 or both.</a:t>
                      </a:r>
                      <a:endParaRPr sz="1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Can’t infer any new literals.</a:t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--</a:t>
                      </a:r>
                      <a:endParaRPr sz="18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242" name="Google Shape;242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56324" y="246688"/>
            <a:ext cx="2052425" cy="1868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Wumpus World Agent</a:t>
            </a:r>
            <a:endParaRPr/>
          </a:p>
        </p:txBody>
      </p:sp>
      <p:sp>
        <p:nvSpPr>
          <p:cNvPr id="249" name="Google Shape;249;p27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250" name="Google Shape;250;p27"/>
          <p:cNvGraphicFramePr/>
          <p:nvPr/>
        </p:nvGraphicFramePr>
        <p:xfrm>
          <a:off x="444750" y="2133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{DE35C3C7-EC14-440E-91DE-1F33B30845C6}</a:tableStyleId>
              </a:tblPr>
              <a:tblGrid>
                <a:gridCol w="798975"/>
                <a:gridCol w="4932325"/>
                <a:gridCol w="25488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/>
                        <a:t>Step</a:t>
                      </a:r>
                      <a:endParaRPr b="1" sz="18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chemeClr val="dk1"/>
                          </a:solidFill>
                        </a:rPr>
                        <a:t>Agent Action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chemeClr val="dk1"/>
                          </a:solidFill>
                        </a:rPr>
                        <a:t>Tell KB</a:t>
                      </a:r>
                      <a:endParaRPr b="1"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chemeClr val="dk1"/>
                          </a:solidFill>
                        </a:rPr>
                        <a:t>(variable assignment)</a:t>
                      </a:r>
                      <a:endParaRPr b="1" sz="1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3</a:t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Agent returns to 1,1.</a:t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--</a:t>
                      </a:r>
                      <a:endParaRPr baseline="-25000" sz="18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4</a:t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Agent moves to 1,2. Sense stench, no breeze.</a:t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¬ B</a:t>
                      </a:r>
                      <a:r>
                        <a:rPr baseline="-25000" lang="en-US" sz="1800">
                          <a:solidFill>
                            <a:schemeClr val="dk1"/>
                          </a:solidFill>
                        </a:rPr>
                        <a:t>1,2</a:t>
                      </a:r>
                      <a:endParaRPr sz="18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Model check. Relevant constraints:</a:t>
                      </a:r>
                      <a:endParaRPr sz="1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    P</a:t>
                      </a:r>
                      <a:r>
                        <a:rPr baseline="-25000" lang="en-US" sz="1800"/>
                        <a:t>2,2</a:t>
                      </a:r>
                      <a:r>
                        <a:rPr lang="en-US" sz="1800"/>
                        <a:t> ⇒ B</a:t>
                      </a:r>
                      <a:r>
                        <a:rPr baseline="-25000" lang="en-US" sz="1800"/>
                        <a:t>12</a:t>
                      </a:r>
                      <a:r>
                        <a:rPr lang="en-US" sz="1800"/>
                        <a:t>  ,   P</a:t>
                      </a:r>
                      <a:r>
                        <a:rPr baseline="-25000" lang="en-US" sz="1800"/>
                        <a:t>1</a:t>
                      </a:r>
                      <a:r>
                        <a:rPr baseline="-25000" lang="en-US" sz="1800"/>
                        <a:t>,3</a:t>
                      </a:r>
                      <a:r>
                        <a:rPr lang="en-US" sz="1800"/>
                        <a:t> 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⇒</a:t>
                      </a:r>
                      <a:r>
                        <a:rPr lang="en-US" sz="1800"/>
                        <a:t> B</a:t>
                      </a:r>
                      <a:r>
                        <a:rPr baseline="-25000" lang="en-US" sz="1800"/>
                        <a:t>12</a:t>
                      </a:r>
                      <a:endParaRPr baseline="-25000" sz="1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Constraint is false in any model with 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P</a:t>
                      </a:r>
                      <a:r>
                        <a:rPr baseline="-25000" lang="en-US" sz="1800">
                          <a:solidFill>
                            <a:schemeClr val="dk1"/>
                          </a:solidFill>
                        </a:rPr>
                        <a:t>2,2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.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So KB ⊧ ¬ P</a:t>
                      </a:r>
                      <a:r>
                        <a:rPr baseline="-25000" lang="en-US" sz="1800">
                          <a:solidFill>
                            <a:schemeClr val="dk1"/>
                          </a:solidFill>
                        </a:rPr>
                        <a:t>2</a:t>
                      </a:r>
                      <a:r>
                        <a:rPr baseline="-25000" lang="en-US" sz="1800">
                          <a:solidFill>
                            <a:schemeClr val="dk1"/>
                          </a:solidFill>
                        </a:rPr>
                        <a:t>,2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. Similarly, KB ⊧ ¬ P</a:t>
                      </a:r>
                      <a:r>
                        <a:rPr baseline="-25000" lang="en-US" sz="1800">
                          <a:solidFill>
                            <a:schemeClr val="dk1"/>
                          </a:solidFill>
                        </a:rPr>
                        <a:t>1</a:t>
                      </a:r>
                      <a:r>
                        <a:rPr baseline="-25000" lang="en-US" sz="1800">
                          <a:solidFill>
                            <a:schemeClr val="dk1"/>
                          </a:solidFill>
                        </a:rPr>
                        <a:t>,3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.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Another relevant constraint: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B</a:t>
                      </a:r>
                      <a:r>
                        <a:rPr baseline="-25000" lang="en-US" sz="1800">
                          <a:solidFill>
                            <a:schemeClr val="dk1"/>
                          </a:solidFill>
                        </a:rPr>
                        <a:t>1,2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 ⇔ (P</a:t>
                      </a:r>
                      <a:r>
                        <a:rPr baseline="-25000" lang="en-US" sz="1800">
                          <a:solidFill>
                            <a:schemeClr val="dk1"/>
                          </a:solidFill>
                        </a:rPr>
                        <a:t>1,1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 ∨ P</a:t>
                      </a:r>
                      <a:r>
                        <a:rPr baseline="-25000" lang="en-US" sz="1800">
                          <a:solidFill>
                            <a:schemeClr val="dk1"/>
                          </a:solidFill>
                        </a:rPr>
                        <a:t>2,2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 ∨ 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P</a:t>
                      </a:r>
                      <a:r>
                        <a:rPr baseline="-25000" lang="en-US" sz="1800">
                          <a:solidFill>
                            <a:schemeClr val="dk1"/>
                          </a:solidFill>
                        </a:rPr>
                        <a:t>3,1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)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Constraint propagation gives: P</a:t>
                      </a:r>
                      <a:r>
                        <a:rPr baseline="-25000" lang="en-US" sz="1800">
                          <a:solidFill>
                            <a:schemeClr val="dk1"/>
                          </a:solidFill>
                        </a:rPr>
                        <a:t>3,1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.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¬ P</a:t>
                      </a:r>
                      <a:r>
                        <a:rPr baseline="-25000" lang="en-US" sz="1800">
                          <a:solidFill>
                            <a:schemeClr val="dk1"/>
                          </a:solidFill>
                        </a:rPr>
                        <a:t>2,2</a:t>
                      </a: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  ,  ¬ P</a:t>
                      </a:r>
                      <a:r>
                        <a:rPr baseline="-25000" lang="en-US" sz="1800">
                          <a:solidFill>
                            <a:schemeClr val="dk1"/>
                          </a:solidFill>
                        </a:rPr>
                        <a:t>1</a:t>
                      </a:r>
                      <a:r>
                        <a:rPr baseline="-25000" lang="en-US" sz="1800">
                          <a:solidFill>
                            <a:schemeClr val="dk1"/>
                          </a:solidFill>
                        </a:rPr>
                        <a:t>,3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P</a:t>
                      </a:r>
                      <a:r>
                        <a:rPr baseline="-25000" lang="en-US" sz="1800">
                          <a:solidFill>
                            <a:schemeClr val="dk1"/>
                          </a:solidFill>
                        </a:rPr>
                        <a:t>3,1</a:t>
                      </a:r>
                      <a:endParaRPr baseline="-25000" sz="1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251" name="Google Shape;251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56324" y="246688"/>
            <a:ext cx="2052425" cy="1868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8"/>
          <p:cNvSpPr txBox="1"/>
          <p:nvPr>
            <p:ph type="title"/>
          </p:nvPr>
        </p:nvSpPr>
        <p:spPr>
          <a:xfrm>
            <a:off x="382500" y="609600"/>
            <a:ext cx="83088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Cost of Model Checking Inference</a:t>
            </a:r>
            <a:endParaRPr/>
          </a:p>
        </p:txBody>
      </p:sp>
      <p:sp>
        <p:nvSpPr>
          <p:cNvPr id="258" name="Google Shape;258;p2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A 4x4 wumpus world has 16 squares.</a:t>
            </a: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Four variables per square: P</a:t>
            </a:r>
            <a:r>
              <a:rPr baseline="-25000" lang="en-US"/>
              <a:t>ij</a:t>
            </a:r>
            <a:r>
              <a:rPr lang="en-US"/>
              <a:t>, B</a:t>
            </a:r>
            <a:r>
              <a:rPr baseline="-25000" lang="en-US"/>
              <a:t>ij</a:t>
            </a:r>
            <a:r>
              <a:rPr lang="en-US"/>
              <a:t>, S</a:t>
            </a:r>
            <a:r>
              <a:rPr baseline="-25000" lang="en-US"/>
              <a:t>ij</a:t>
            </a:r>
            <a:r>
              <a:rPr lang="en-US"/>
              <a:t>, W</a:t>
            </a:r>
            <a:r>
              <a:rPr baseline="-25000" lang="en-US"/>
              <a:t>ij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There are 64 variables.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Search space is 2</a:t>
            </a:r>
            <a:r>
              <a:rPr baseline="30000" lang="en-US"/>
              <a:t>64</a:t>
            </a:r>
            <a:r>
              <a:rPr lang="en-US"/>
              <a:t> possible models!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This could take a while…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What can we do?</a:t>
            </a:r>
            <a:endParaRPr/>
          </a:p>
        </p:txBody>
      </p:sp>
      <p:sp>
        <p:nvSpPr>
          <p:cNvPr id="259" name="Google Shape;259;p28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Option 1: Exploit Locality</a:t>
            </a:r>
            <a:endParaRPr/>
          </a:p>
        </p:txBody>
      </p:sp>
      <p:sp>
        <p:nvSpPr>
          <p:cNvPr id="266" name="Google Shape;266;p29"/>
          <p:cNvSpPr txBox="1"/>
          <p:nvPr>
            <p:ph idx="1" type="body"/>
          </p:nvPr>
        </p:nvSpPr>
        <p:spPr>
          <a:xfrm>
            <a:off x="685800" y="1981200"/>
            <a:ext cx="7772400" cy="4700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A constraint only references a square and its four neighbors.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Solve subproblems for smaller regions.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Share variable assignments across subproblems to get a global solution.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Constraints on P/B don’t mention S or W.</a:t>
            </a:r>
            <a:br>
              <a:rPr lang="en-US"/>
            </a:br>
            <a:r>
              <a:rPr lang="en-US"/>
              <a:t>Constraints on S/W don’t mention P or B.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Separate the P/B and S/W models.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Reduces state space from 2</a:t>
            </a:r>
            <a:r>
              <a:rPr baseline="30000" lang="en-US"/>
              <a:t>n</a:t>
            </a:r>
            <a:r>
              <a:rPr lang="en-US"/>
              <a:t> to 2×2</a:t>
            </a:r>
            <a:r>
              <a:rPr baseline="30000" lang="en-US"/>
              <a:t>n/2</a:t>
            </a:r>
            <a:r>
              <a:rPr lang="en-US"/>
              <a:t>.</a:t>
            </a:r>
            <a:endParaRPr/>
          </a:p>
        </p:txBody>
      </p:sp>
      <p:sp>
        <p:nvSpPr>
          <p:cNvPr id="267" name="Google Shape;267;p29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0"/>
          <p:cNvSpPr txBox="1"/>
          <p:nvPr>
            <p:ph type="title"/>
          </p:nvPr>
        </p:nvSpPr>
        <p:spPr>
          <a:xfrm>
            <a:off x="685800" y="228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Option 2: Go Meta</a:t>
            </a:r>
            <a:endParaRPr/>
          </a:p>
        </p:txBody>
      </p:sp>
      <p:sp>
        <p:nvSpPr>
          <p:cNvPr id="274" name="Google Shape;274;p30"/>
          <p:cNvSpPr txBox="1"/>
          <p:nvPr>
            <p:ph idx="1" type="body"/>
          </p:nvPr>
        </p:nvSpPr>
        <p:spPr>
          <a:xfrm>
            <a:off x="685800" y="1371600"/>
            <a:ext cx="7772400" cy="5270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Instead of searching the space of models, let’s search the space of constraints (logical formulae).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Adopt </a:t>
            </a:r>
            <a:r>
              <a:rPr b="1" lang="en-US"/>
              <a:t>inference rules</a:t>
            </a:r>
            <a:r>
              <a:rPr lang="en-US"/>
              <a:t> to </a:t>
            </a:r>
            <a:r>
              <a:rPr b="1" lang="en-US"/>
              <a:t>derive</a:t>
            </a:r>
            <a:r>
              <a:rPr lang="en-US"/>
              <a:t> new formulae from old. 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This is called </a:t>
            </a:r>
            <a:r>
              <a:rPr b="1" lang="en-US"/>
              <a:t>theorem proving.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Deriving new literals will directly give us valid models.</a:t>
            </a:r>
            <a:endParaRPr/>
          </a:p>
        </p:txBody>
      </p:sp>
      <p:sp>
        <p:nvSpPr>
          <p:cNvPr id="275" name="Google Shape;275;p30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Inference Rule 1: Modus Ponens</a:t>
            </a:r>
            <a:endParaRPr/>
          </a:p>
        </p:txBody>
      </p:sp>
      <p:sp>
        <p:nvSpPr>
          <p:cNvPr id="282" name="Google Shape;282;p3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Latin for “mode that affirms”.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𝛂 ⇒ </a:t>
            </a:r>
            <a:r>
              <a:rPr lang="en-US"/>
              <a:t>𝛃   </a:t>
            </a:r>
            <a:r>
              <a:rPr lang="en-US"/>
              <a:t>,     </a:t>
            </a:r>
            <a:r>
              <a:rPr lang="en-US"/>
              <a:t>𝛂</a:t>
            </a:r>
            <a:br>
              <a:rPr lang="en-US"/>
            </a:br>
            <a:r>
              <a:rPr b="1" baseline="30000" lang="en-US"/>
              <a:t>____________________</a:t>
            </a:r>
            <a:br>
              <a:rPr lang="en-US"/>
            </a:br>
            <a:r>
              <a:rPr lang="en-US"/>
              <a:t>𝛃</a:t>
            </a:r>
            <a:endParaRPr/>
          </a:p>
        </p:txBody>
      </p:sp>
      <p:sp>
        <p:nvSpPr>
          <p:cNvPr id="283" name="Google Shape;283;p31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Big Picture</a:t>
            </a:r>
            <a:endParaRPr/>
          </a:p>
        </p:txBody>
      </p:sp>
      <p:sp>
        <p:nvSpPr>
          <p:cNvPr id="96" name="Google Shape;96;p14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7" name="Google Shape;97;p14"/>
          <p:cNvSpPr txBox="1"/>
          <p:nvPr/>
        </p:nvSpPr>
        <p:spPr>
          <a:xfrm>
            <a:off x="3534300" y="1975125"/>
            <a:ext cx="2304300" cy="7035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General Search: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states are arbitrary</a:t>
            </a:r>
            <a:endParaRPr sz="1800"/>
          </a:p>
        </p:txBody>
      </p:sp>
      <p:sp>
        <p:nvSpPr>
          <p:cNvPr id="98" name="Google Shape;98;p14"/>
          <p:cNvSpPr txBox="1"/>
          <p:nvPr/>
        </p:nvSpPr>
        <p:spPr>
          <a:xfrm>
            <a:off x="2874175" y="2927950"/>
            <a:ext cx="3650400" cy="951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CSPs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structured states: vars ∊ domains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constraint propagation</a:t>
            </a:r>
            <a:endParaRPr sz="1800"/>
          </a:p>
        </p:txBody>
      </p:sp>
      <p:sp>
        <p:nvSpPr>
          <p:cNvPr id="99" name="Google Shape;99;p14"/>
          <p:cNvSpPr txBox="1"/>
          <p:nvPr/>
        </p:nvSpPr>
        <p:spPr>
          <a:xfrm>
            <a:off x="1169475" y="4140475"/>
            <a:ext cx="2801400" cy="10296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</a:rPr>
              <a:t>C</a:t>
            </a:r>
            <a:r>
              <a:rPr lang="en-US" sz="1800">
                <a:solidFill>
                  <a:srgbClr val="FF0000"/>
                </a:solidFill>
              </a:rPr>
              <a:t>onstraint Manipulation:</a:t>
            </a:r>
            <a:endParaRPr sz="1800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</a:rPr>
              <a:t>cycle cutset; tree decomposition</a:t>
            </a:r>
            <a:endParaRPr sz="1800">
              <a:solidFill>
                <a:srgbClr val="FF0000"/>
              </a:solidFill>
            </a:endParaRPr>
          </a:p>
        </p:txBody>
      </p:sp>
      <p:sp>
        <p:nvSpPr>
          <p:cNvPr id="100" name="Google Shape;100;p14"/>
          <p:cNvSpPr txBox="1"/>
          <p:nvPr/>
        </p:nvSpPr>
        <p:spPr>
          <a:xfrm>
            <a:off x="4601100" y="4110775"/>
            <a:ext cx="3233100" cy="1029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Satisfiability: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variables </a:t>
            </a:r>
            <a:r>
              <a:rPr lang="en-US" sz="1800">
                <a:solidFill>
                  <a:schemeClr val="dk1"/>
                </a:solidFill>
              </a:rPr>
              <a:t>∊</a:t>
            </a:r>
            <a:r>
              <a:rPr lang="en-US" sz="1800"/>
              <a:t> {true, false}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constraints = logical formulae</a:t>
            </a:r>
            <a:endParaRPr sz="1800"/>
          </a:p>
        </p:txBody>
      </p:sp>
      <p:cxnSp>
        <p:nvCxnSpPr>
          <p:cNvPr id="101" name="Google Shape;101;p14"/>
          <p:cNvCxnSpPr>
            <a:endCxn id="98" idx="0"/>
          </p:cNvCxnSpPr>
          <p:nvPr/>
        </p:nvCxnSpPr>
        <p:spPr>
          <a:xfrm>
            <a:off x="4699375" y="2678650"/>
            <a:ext cx="0" cy="249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2" name="Google Shape;102;p14"/>
          <p:cNvCxnSpPr>
            <a:stCxn id="98" idx="2"/>
            <a:endCxn id="99" idx="0"/>
          </p:cNvCxnSpPr>
          <p:nvPr/>
        </p:nvCxnSpPr>
        <p:spPr>
          <a:xfrm flipH="1">
            <a:off x="2570275" y="3879250"/>
            <a:ext cx="2129100" cy="261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3" name="Google Shape;103;p14"/>
          <p:cNvCxnSpPr>
            <a:stCxn id="98" idx="2"/>
            <a:endCxn id="100" idx="0"/>
          </p:cNvCxnSpPr>
          <p:nvPr/>
        </p:nvCxnSpPr>
        <p:spPr>
          <a:xfrm>
            <a:off x="4699375" y="3879250"/>
            <a:ext cx="1518300" cy="231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04" name="Google Shape;104;p14"/>
          <p:cNvSpPr txBox="1"/>
          <p:nvPr/>
        </p:nvSpPr>
        <p:spPr>
          <a:xfrm>
            <a:off x="4689600" y="5578575"/>
            <a:ext cx="3056100" cy="7782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</a:rPr>
              <a:t>Constraint</a:t>
            </a:r>
            <a:r>
              <a:rPr lang="en-US" sz="1800">
                <a:solidFill>
                  <a:srgbClr val="FF0000"/>
                </a:solidFill>
              </a:rPr>
              <a:t> Manipulation:</a:t>
            </a:r>
            <a:endParaRPr sz="1800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</a:rPr>
              <a:t>resolution theorem proving</a:t>
            </a:r>
            <a:endParaRPr sz="1800">
              <a:solidFill>
                <a:srgbClr val="FF0000"/>
              </a:solidFill>
            </a:endParaRPr>
          </a:p>
        </p:txBody>
      </p:sp>
      <p:cxnSp>
        <p:nvCxnSpPr>
          <p:cNvPr id="105" name="Google Shape;105;p14"/>
          <p:cNvCxnSpPr>
            <a:stCxn id="100" idx="2"/>
            <a:endCxn id="104" idx="0"/>
          </p:cNvCxnSpPr>
          <p:nvPr/>
        </p:nvCxnSpPr>
        <p:spPr>
          <a:xfrm>
            <a:off x="6217650" y="5140375"/>
            <a:ext cx="0" cy="438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2"/>
          <p:cNvSpPr txBox="1"/>
          <p:nvPr>
            <p:ph type="title"/>
          </p:nvPr>
        </p:nvSpPr>
        <p:spPr>
          <a:xfrm>
            <a:off x="435250" y="609600"/>
            <a:ext cx="81240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Inference Rule 2: And-Elimination</a:t>
            </a:r>
            <a:endParaRPr/>
          </a:p>
        </p:txBody>
      </p:sp>
      <p:sp>
        <p:nvSpPr>
          <p:cNvPr id="290" name="Google Shape;290;p32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𝛂 ∧ 𝛃</a:t>
            </a:r>
            <a:br>
              <a:rPr lang="en-US"/>
            </a:br>
            <a:r>
              <a:rPr b="1" baseline="30000" lang="en-US"/>
              <a:t>_______________</a:t>
            </a:r>
            <a:br>
              <a:rPr lang="en-US"/>
            </a:br>
            <a:r>
              <a:rPr lang="en-US"/>
              <a:t>𝛂</a:t>
            </a:r>
            <a:endParaRPr/>
          </a:p>
        </p:txBody>
      </p:sp>
      <p:sp>
        <p:nvSpPr>
          <p:cNvPr id="291" name="Google Shape;291;p32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3"/>
          <p:cNvSpPr txBox="1"/>
          <p:nvPr>
            <p:ph type="title"/>
          </p:nvPr>
        </p:nvSpPr>
        <p:spPr>
          <a:xfrm>
            <a:off x="435250" y="609600"/>
            <a:ext cx="81240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Inference Rule 3: And-Introduction</a:t>
            </a:r>
            <a:endParaRPr/>
          </a:p>
        </p:txBody>
      </p:sp>
      <p:sp>
        <p:nvSpPr>
          <p:cNvPr id="298" name="Google Shape;298;p3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𝛂   ,   𝛃</a:t>
            </a:r>
            <a:br>
              <a:rPr lang="en-US"/>
            </a:br>
            <a:r>
              <a:rPr b="1" baseline="30000" lang="en-US"/>
              <a:t>_______________</a:t>
            </a:r>
            <a:br>
              <a:rPr lang="en-US"/>
            </a:br>
            <a:r>
              <a:rPr lang="en-US"/>
              <a:t>𝛂 ∧ 𝛃</a:t>
            </a:r>
            <a:endParaRPr/>
          </a:p>
        </p:txBody>
      </p:sp>
      <p:sp>
        <p:nvSpPr>
          <p:cNvPr id="299" name="Google Shape;299;p33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3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Inference Rules Resulting From Logical Equivalences (</a:t>
            </a:r>
            <a:r>
              <a:rPr lang="en-US"/>
              <a:t>1/4</a:t>
            </a:r>
            <a:r>
              <a:rPr lang="en-US"/>
              <a:t>)</a:t>
            </a:r>
            <a:endParaRPr/>
          </a:p>
        </p:txBody>
      </p:sp>
      <p:sp>
        <p:nvSpPr>
          <p:cNvPr id="306" name="Google Shape;306;p3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Commutativity:</a:t>
            </a:r>
            <a:br>
              <a:rPr lang="en-US"/>
            </a:br>
            <a:r>
              <a:rPr lang="en-US"/>
              <a:t>    (𝛂 ∧ 𝛃)  ≡  (𝛃 ∧ 𝛂)</a:t>
            </a:r>
            <a:br>
              <a:rPr lang="en-US"/>
            </a:br>
            <a:r>
              <a:rPr lang="en-US"/>
              <a:t>    (𝛂 ∨ 𝛃)  ≡  (𝛃 ∨ 𝛂)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Associativity:</a:t>
            </a:r>
            <a:br>
              <a:rPr lang="en-US"/>
            </a:br>
            <a:r>
              <a:rPr lang="en-US"/>
              <a:t>    (</a:t>
            </a:r>
            <a:r>
              <a:rPr lang="en-US"/>
              <a:t>(𝛂 ∧ 𝛃) ∧ 𝛄)  ≡  (𝛂 ∧ (𝛃 ∧ 𝛄))</a:t>
            </a:r>
            <a:br>
              <a:rPr lang="en-US"/>
            </a:br>
            <a:r>
              <a:rPr lang="en-US"/>
              <a:t>    ((𝛂 ∨ 𝛃) ∨ 𝛄)  ≡  (𝛂 ∨ (𝛃 ∨ 𝛄))</a:t>
            </a:r>
            <a:endParaRPr/>
          </a:p>
        </p:txBody>
      </p:sp>
      <p:sp>
        <p:nvSpPr>
          <p:cNvPr id="307" name="Google Shape;307;p34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Inference Rules Resulting From Logical Equivalences (2/4)</a:t>
            </a:r>
            <a:endParaRPr/>
          </a:p>
        </p:txBody>
      </p:sp>
      <p:sp>
        <p:nvSpPr>
          <p:cNvPr id="314" name="Google Shape;314;p35"/>
          <p:cNvSpPr txBox="1"/>
          <p:nvPr>
            <p:ph idx="1" type="body"/>
          </p:nvPr>
        </p:nvSpPr>
        <p:spPr>
          <a:xfrm>
            <a:off x="672612" y="1981200"/>
            <a:ext cx="7772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Double-negation elimination:</a:t>
            </a:r>
            <a:br>
              <a:rPr lang="en-US"/>
            </a:br>
            <a:r>
              <a:rPr lang="en-US"/>
              <a:t>    ¬(¬𝛂)  ≡  𝛂</a:t>
            </a:r>
            <a:br>
              <a:rPr lang="en-US"/>
            </a:br>
            <a:r>
              <a:rPr lang="en-US"/>
              <a:t>   </a:t>
            </a: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Contraposition:</a:t>
            </a:r>
            <a:br>
              <a:rPr lang="en-US"/>
            </a:br>
            <a:r>
              <a:rPr lang="en-US"/>
              <a:t>    (𝛂 ⇒ 𝛃)  ≡  (¬</a:t>
            </a:r>
            <a:r>
              <a:rPr lang="en-US"/>
              <a:t>𝛃 ⇒ ¬𝛂)</a:t>
            </a:r>
            <a:endParaRPr/>
          </a:p>
        </p:txBody>
      </p:sp>
      <p:sp>
        <p:nvSpPr>
          <p:cNvPr id="315" name="Google Shape;315;p35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3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Inference Rules Resulting From Logical Equivalences (</a:t>
            </a:r>
            <a:r>
              <a:rPr lang="en-US"/>
              <a:t>3/4</a:t>
            </a:r>
            <a:r>
              <a:rPr lang="en-US"/>
              <a:t>)</a:t>
            </a:r>
            <a:endParaRPr/>
          </a:p>
        </p:txBody>
      </p:sp>
      <p:sp>
        <p:nvSpPr>
          <p:cNvPr id="322" name="Google Shape;322;p36"/>
          <p:cNvSpPr txBox="1"/>
          <p:nvPr>
            <p:ph idx="1" type="body"/>
          </p:nvPr>
        </p:nvSpPr>
        <p:spPr>
          <a:xfrm>
            <a:off x="672612" y="1981200"/>
            <a:ext cx="7772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Implication elimination:</a:t>
            </a:r>
            <a:br>
              <a:rPr lang="en-US"/>
            </a:br>
            <a:r>
              <a:rPr lang="en-US"/>
              <a:t>    </a:t>
            </a:r>
            <a:r>
              <a:rPr lang="en-US"/>
              <a:t>(𝛂 ⇒ 𝛃)  ≡  (¬𝛂 ∨ 𝛃)</a:t>
            </a:r>
            <a:br>
              <a:rPr lang="en-US"/>
            </a:br>
            <a:r>
              <a:rPr lang="en-US"/>
              <a:t>   </a:t>
            </a: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Biconditional elimination:</a:t>
            </a:r>
            <a:br>
              <a:rPr lang="en-US"/>
            </a:br>
            <a:r>
              <a:rPr lang="en-US"/>
              <a:t>    (𝛂 ⇔ 𝛃)  ≡  (</a:t>
            </a:r>
            <a:r>
              <a:rPr lang="en-US"/>
              <a:t>(𝛂 ⇒ 𝛃) ∧ </a:t>
            </a:r>
            <a:r>
              <a:rPr lang="en-US"/>
              <a:t>(𝛃 ⇒ 𝛂))</a:t>
            </a:r>
            <a:endParaRPr/>
          </a:p>
        </p:txBody>
      </p:sp>
      <p:sp>
        <p:nvSpPr>
          <p:cNvPr id="323" name="Google Shape;323;p36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Inference Rules Resulting From Logical Equivalences (4/4)</a:t>
            </a:r>
            <a:endParaRPr/>
          </a:p>
        </p:txBody>
      </p:sp>
      <p:sp>
        <p:nvSpPr>
          <p:cNvPr id="330" name="Google Shape;330;p37"/>
          <p:cNvSpPr txBox="1"/>
          <p:nvPr>
            <p:ph idx="1" type="body"/>
          </p:nvPr>
        </p:nvSpPr>
        <p:spPr>
          <a:xfrm>
            <a:off x="672612" y="1981200"/>
            <a:ext cx="7772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De Morgan’s Laws:</a:t>
            </a:r>
            <a:br>
              <a:rPr lang="en-US"/>
            </a:br>
            <a:r>
              <a:rPr lang="en-US"/>
              <a:t>    ¬ (𝛂 ∧ 𝛃)  ≡  (¬𝛂 ∨ ¬𝛃)</a:t>
            </a:r>
            <a:br>
              <a:rPr lang="en-US"/>
            </a:br>
            <a:r>
              <a:rPr lang="en-US"/>
              <a:t>    ¬ (𝛂 ∨ 𝛃)  ≡  (¬𝛂 ∧ ¬𝛃)</a:t>
            </a:r>
            <a:br>
              <a:rPr lang="en-US"/>
            </a:br>
            <a:r>
              <a:rPr lang="en-US"/>
              <a:t>   </a:t>
            </a: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Distributivity:</a:t>
            </a:r>
            <a:br>
              <a:rPr lang="en-US"/>
            </a:br>
            <a:r>
              <a:rPr lang="en-US"/>
              <a:t>    </a:t>
            </a:r>
            <a:r>
              <a:rPr lang="en-US"/>
              <a:t>(𝛂 ∧ (𝛃 ∨ 𝛄))  ≡  ((𝛂 ∧ 𝛃) ∨ (𝛂 ∧ 𝛄))</a:t>
            </a:r>
            <a:br>
              <a:rPr lang="en-US"/>
            </a:br>
            <a:r>
              <a:rPr lang="en-US"/>
              <a:t>    (𝛂 ∨ (𝛃 ∧ 𝛄))  ≡  ((𝛂 ∨ 𝛃) ∧ (𝛂 ∨ 𝛄))</a:t>
            </a:r>
            <a:endParaRPr/>
          </a:p>
        </p:txBody>
      </p:sp>
      <p:sp>
        <p:nvSpPr>
          <p:cNvPr id="331" name="Google Shape;331;p37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38"/>
          <p:cNvSpPr txBox="1"/>
          <p:nvPr>
            <p:ph type="title"/>
          </p:nvPr>
        </p:nvSpPr>
        <p:spPr>
          <a:xfrm>
            <a:off x="685800" y="-228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Proof: From ¬B</a:t>
            </a:r>
            <a:r>
              <a:rPr baseline="-25000" lang="en-US">
                <a:solidFill>
                  <a:schemeClr val="dk1"/>
                </a:solidFill>
              </a:rPr>
              <a:t>1,1</a:t>
            </a:r>
            <a:r>
              <a:rPr lang="en-US">
                <a:solidFill>
                  <a:schemeClr val="dk1"/>
                </a:solidFill>
              </a:rPr>
              <a:t> Derive ¬P</a:t>
            </a:r>
            <a:r>
              <a:rPr baseline="-25000" lang="en-US">
                <a:solidFill>
                  <a:schemeClr val="dk1"/>
                </a:solidFill>
              </a:rPr>
              <a:t>2,1</a:t>
            </a:r>
            <a:endParaRPr baseline="-25000"/>
          </a:p>
        </p:txBody>
      </p:sp>
      <p:sp>
        <p:nvSpPr>
          <p:cNvPr id="338" name="Google Shape;338;p38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339" name="Google Shape;339;p38"/>
          <p:cNvGraphicFramePr/>
          <p:nvPr/>
        </p:nvGraphicFramePr>
        <p:xfrm>
          <a:off x="419100" y="818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{DE35C3C7-EC14-440E-91DE-1F33B30845C6}</a:tableStyleId>
              </a:tblPr>
              <a:tblGrid>
                <a:gridCol w="401500"/>
                <a:gridCol w="3527200"/>
                <a:gridCol w="4318500"/>
              </a:tblGrid>
              <a:tr h="61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24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¬ B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1,1</a:t>
                      </a:r>
                      <a:endParaRPr sz="24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Given</a:t>
                      </a:r>
                      <a:endParaRPr sz="24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814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24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⇔ (P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1,2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∨ 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)</a:t>
                      </a:r>
                      <a:endParaRPr sz="2400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Wumpus 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constraint (given)</a:t>
                      </a:r>
                      <a:endParaRPr sz="2400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948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sz="24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(B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⇒ (P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1,2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∨ 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)) ∧</a:t>
                      </a:r>
                      <a:b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</a:b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((P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1,2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∨ 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) ⇒ B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)</a:t>
                      </a:r>
                      <a:endParaRPr sz="2400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Biconditional elimination from 2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7123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sz="24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1,2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∨ 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) ⇒ B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1,1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And-Elimination from 3</a:t>
                      </a:r>
                      <a:endParaRPr sz="2400"/>
                    </a:p>
                  </a:txBody>
                  <a:tcPr marT="91425" marB="91425" marR="91425" marL="91425"/>
                </a:tc>
              </a:tr>
              <a:tr h="7123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 sz="24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¬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⇒ ¬(P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1,2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∨ 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)</a:t>
                      </a:r>
                      <a:endParaRPr sz="24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Contrapositive from 4</a:t>
                      </a:r>
                      <a:endParaRPr sz="24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</a:tr>
              <a:tr h="6991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 sz="24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¬ 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1,2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∨ 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)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Modus ponens from 1 + 5</a:t>
                      </a:r>
                      <a:endParaRPr sz="24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</a:tr>
              <a:tr h="4663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 sz="24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(¬P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1,2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∧ ¬P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De Morgan from 6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663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 sz="24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¬P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2,1</a:t>
                      </a:r>
                      <a:endParaRPr sz="24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And-Elimination from 7</a:t>
                      </a:r>
                      <a:endParaRPr sz="24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39"/>
          <p:cNvSpPr txBox="1"/>
          <p:nvPr>
            <p:ph type="title"/>
          </p:nvPr>
        </p:nvSpPr>
        <p:spPr>
          <a:xfrm>
            <a:off x="685800" y="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Soundness and Completeness</a:t>
            </a:r>
            <a:endParaRPr/>
          </a:p>
        </p:txBody>
      </p:sp>
      <p:sp>
        <p:nvSpPr>
          <p:cNvPr id="346" name="Google Shape;346;p39"/>
          <p:cNvSpPr txBox="1"/>
          <p:nvPr>
            <p:ph idx="1" type="body"/>
          </p:nvPr>
        </p:nvSpPr>
        <p:spPr>
          <a:xfrm>
            <a:off x="685800" y="1066800"/>
            <a:ext cx="7772400" cy="5645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Entailment: </a:t>
            </a:r>
            <a:r>
              <a:rPr lang="en-US"/>
              <a:t>𝛂 ⊧ 𝛃 means 𝛃 is true in all models of 𝛂.</a:t>
            </a: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Derivation: 𝛂 ⊦</a:t>
            </a:r>
            <a:r>
              <a:rPr baseline="-25000" lang="en-US"/>
              <a:t>I</a:t>
            </a:r>
            <a:r>
              <a:rPr lang="en-US"/>
              <a:t> 𝛃 means 𝛃 can be derived from 𝛂 using the inference rules in I.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b="1" lang="en-US"/>
              <a:t>Soundness of I</a:t>
            </a:r>
            <a:r>
              <a:rPr lang="en-US"/>
              <a:t>: if 𝛂 ⊦</a:t>
            </a:r>
            <a:r>
              <a:rPr baseline="-25000" lang="en-US"/>
              <a:t>I</a:t>
            </a:r>
            <a:r>
              <a:rPr lang="en-US"/>
              <a:t> 𝛃 then 𝛂 ⊧ 𝛃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Using I, we only derive entailed sentences.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“We don’t make stuff up.”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b="1" lang="en-US"/>
              <a:t>Completeness of I:</a:t>
            </a:r>
            <a:r>
              <a:rPr lang="en-US"/>
              <a:t> if 𝛂 ⊧ 𝛃 then 𝛂 ⊦</a:t>
            </a:r>
            <a:r>
              <a:rPr baseline="-25000" lang="en-US"/>
              <a:t>I</a:t>
            </a:r>
            <a:r>
              <a:rPr lang="en-US"/>
              <a:t> 𝛃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All entailed sentences are derivable using I.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“If it’s true, we can deduce it.”</a:t>
            </a:r>
            <a:endParaRPr/>
          </a:p>
        </p:txBody>
      </p:sp>
      <p:sp>
        <p:nvSpPr>
          <p:cNvPr id="347" name="Google Shape;347;p39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40"/>
          <p:cNvSpPr txBox="1"/>
          <p:nvPr>
            <p:ph type="title"/>
          </p:nvPr>
        </p:nvSpPr>
        <p:spPr>
          <a:xfrm>
            <a:off x="685800" y="3810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Validity and Satisfiability</a:t>
            </a:r>
            <a:endParaRPr/>
          </a:p>
        </p:txBody>
      </p:sp>
      <p:sp>
        <p:nvSpPr>
          <p:cNvPr id="354" name="Google Shape;354;p40"/>
          <p:cNvSpPr txBox="1"/>
          <p:nvPr>
            <p:ph idx="1" type="body"/>
          </p:nvPr>
        </p:nvSpPr>
        <p:spPr>
          <a:xfrm>
            <a:off x="685800" y="1827800"/>
            <a:ext cx="7992300" cy="4892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A sentence 𝛂 is </a:t>
            </a:r>
            <a:r>
              <a:rPr b="1" lang="en-US"/>
              <a:t>valid</a:t>
            </a:r>
            <a:r>
              <a:rPr lang="en-US"/>
              <a:t> if it is true in all models. We denote this by ⊧𝛂.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A sentence </a:t>
            </a:r>
            <a:r>
              <a:rPr lang="en-US"/>
              <a:t>𝛂 is </a:t>
            </a:r>
            <a:r>
              <a:rPr b="1" lang="en-US"/>
              <a:t>satisfiable</a:t>
            </a:r>
            <a:r>
              <a:rPr lang="en-US"/>
              <a:t> if it is true in at least one model.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If a sentence 𝛂 is valid, its negation ¬𝛂 is not satisfiable.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To prove </a:t>
            </a:r>
            <a:r>
              <a:rPr lang="en-US" sz="3200"/>
              <a:t>𝛂, show that ¬𝛂 is unsatisfiable.</a:t>
            </a:r>
            <a:endParaRPr sz="3200"/>
          </a:p>
        </p:txBody>
      </p:sp>
      <p:sp>
        <p:nvSpPr>
          <p:cNvPr id="355" name="Google Shape;355;p40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41"/>
          <p:cNvSpPr txBox="1"/>
          <p:nvPr>
            <p:ph type="title"/>
          </p:nvPr>
        </p:nvSpPr>
        <p:spPr>
          <a:xfrm>
            <a:off x="685800" y="4572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Theorem Proving</a:t>
            </a:r>
            <a:endParaRPr/>
          </a:p>
        </p:txBody>
      </p:sp>
      <p:sp>
        <p:nvSpPr>
          <p:cNvPr id="362" name="Google Shape;362;p41"/>
          <p:cNvSpPr txBox="1"/>
          <p:nvPr>
            <p:ph idx="1" type="body"/>
          </p:nvPr>
        </p:nvSpPr>
        <p:spPr>
          <a:xfrm>
            <a:off x="685800" y="1752600"/>
            <a:ext cx="7772400" cy="4941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Start with axioms and givens, and apply inference rules to derive new formulae.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But there are O(2</a:t>
            </a:r>
            <a:r>
              <a:rPr baseline="30000" lang="en-US"/>
              <a:t>N</a:t>
            </a:r>
            <a:r>
              <a:rPr lang="en-US"/>
              <a:t>) formulae in N vars!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And m</a:t>
            </a:r>
            <a:r>
              <a:rPr lang="en-US"/>
              <a:t>ost are useless.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How can we focus on formulae relevant to proving our goal?</a:t>
            </a:r>
            <a:endParaRPr/>
          </a:p>
        </p:txBody>
      </p:sp>
      <p:sp>
        <p:nvSpPr>
          <p:cNvPr id="363" name="Google Shape;363;p41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/>
          <p:nvPr>
            <p:ph type="title"/>
          </p:nvPr>
        </p:nvSpPr>
        <p:spPr>
          <a:xfrm>
            <a:off x="685800" y="228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Logical Reasoning as CSP</a:t>
            </a:r>
            <a:endParaRPr/>
          </a:p>
        </p:txBody>
      </p:sp>
      <p:sp>
        <p:nvSpPr>
          <p:cNvPr id="112" name="Google Shape;112;p15"/>
          <p:cNvSpPr txBox="1"/>
          <p:nvPr>
            <p:ph idx="1" type="body"/>
          </p:nvPr>
        </p:nvSpPr>
        <p:spPr>
          <a:xfrm>
            <a:off x="685800" y="1371600"/>
            <a:ext cx="7772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Find variable assignments (“models”) that satisfy all constraints.</a:t>
            </a:r>
            <a:br>
              <a:rPr lang="en-US"/>
            </a:br>
            <a:endParaRPr/>
          </a:p>
          <a:p>
            <a:pPr indent="0" lvl="0" marL="4572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5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14" name="Google Shape;11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5599" y="2757550"/>
            <a:ext cx="4296574" cy="3912201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5"/>
          <p:cNvSpPr txBox="1"/>
          <p:nvPr/>
        </p:nvSpPr>
        <p:spPr>
          <a:xfrm>
            <a:off x="5763500" y="2885500"/>
            <a:ext cx="2558400" cy="34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/>
              <a:t>Wumpus World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B</a:t>
            </a:r>
            <a:r>
              <a:rPr baseline="-25000" lang="en-US" sz="1800"/>
              <a:t>ij</a:t>
            </a:r>
            <a:r>
              <a:rPr lang="en-US" sz="1800"/>
              <a:t> = breeze felt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S</a:t>
            </a:r>
            <a:r>
              <a:rPr baseline="-25000" lang="en-US" sz="1800">
                <a:solidFill>
                  <a:schemeClr val="dk1"/>
                </a:solidFill>
              </a:rPr>
              <a:t>ij</a:t>
            </a:r>
            <a:r>
              <a:rPr lang="en-US" sz="1800">
                <a:solidFill>
                  <a:schemeClr val="dk1"/>
                </a:solidFill>
              </a:rPr>
              <a:t> = stench smelt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P</a:t>
            </a:r>
            <a:r>
              <a:rPr baseline="-25000" lang="en-US" sz="1800">
                <a:solidFill>
                  <a:schemeClr val="dk1"/>
                </a:solidFill>
              </a:rPr>
              <a:t>ij</a:t>
            </a:r>
            <a:r>
              <a:rPr lang="en-US" sz="1800">
                <a:solidFill>
                  <a:schemeClr val="dk1"/>
                </a:solidFill>
              </a:rPr>
              <a:t> = pit here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W</a:t>
            </a:r>
            <a:r>
              <a:rPr baseline="-25000" lang="en-US" sz="1800">
                <a:solidFill>
                  <a:schemeClr val="dk1"/>
                </a:solidFill>
              </a:rPr>
              <a:t>ij</a:t>
            </a:r>
            <a:r>
              <a:rPr lang="en-US" sz="1800">
                <a:solidFill>
                  <a:schemeClr val="dk1"/>
                </a:solidFill>
              </a:rPr>
              <a:t> = wumpus here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G = gold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42"/>
          <p:cNvSpPr txBox="1"/>
          <p:nvPr>
            <p:ph type="title"/>
          </p:nvPr>
        </p:nvSpPr>
        <p:spPr>
          <a:xfrm>
            <a:off x="685800" y="1524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Resolution Theorem Proving</a:t>
            </a:r>
            <a:endParaRPr/>
          </a:p>
        </p:txBody>
      </p:sp>
      <p:sp>
        <p:nvSpPr>
          <p:cNvPr id="370" name="Google Shape;370;p42"/>
          <p:cNvSpPr txBox="1"/>
          <p:nvPr>
            <p:ph idx="1" type="body"/>
          </p:nvPr>
        </p:nvSpPr>
        <p:spPr>
          <a:xfrm>
            <a:off x="685800" y="1207950"/>
            <a:ext cx="7772400" cy="5433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The good news: there is a single inference rule that is sound, complete, and can find proofs with reasonable efficiency.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The bad news: it only works for problems in </a:t>
            </a:r>
            <a:r>
              <a:rPr b="1" lang="en-US"/>
              <a:t>conjunctive normal form.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But any sentence can be rewritten in conjunctive normal form.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… but length may increase exponentially.</a:t>
            </a:r>
            <a:endParaRPr/>
          </a:p>
        </p:txBody>
      </p:sp>
      <p:sp>
        <p:nvSpPr>
          <p:cNvPr id="371" name="Google Shape;371;p42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4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Definition: Clause</a:t>
            </a:r>
            <a:endParaRPr/>
          </a:p>
        </p:txBody>
      </p:sp>
      <p:sp>
        <p:nvSpPr>
          <p:cNvPr id="378" name="Google Shape;378;p4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A </a:t>
            </a:r>
            <a:r>
              <a:rPr b="1" lang="en-US"/>
              <a:t>clause</a:t>
            </a:r>
            <a:r>
              <a:rPr lang="en-US"/>
              <a:t> is a disjunction of literals: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      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baseline="-25000" lang="en-US"/>
              <a:t>1</a:t>
            </a:r>
            <a:r>
              <a:rPr lang="en-US"/>
              <a:t> ∨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baseline="-25000" lang="en-US"/>
              <a:t>2</a:t>
            </a:r>
            <a:r>
              <a:rPr lang="en-US"/>
              <a:t> ∨ … ∨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baseline="-25000" lang="en-US"/>
              <a:t>n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The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baseline="-25000" lang="en-US"/>
              <a:t>i</a:t>
            </a:r>
            <a:r>
              <a:rPr lang="en-US"/>
              <a:t> may be positive or negative.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A single literal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lang="en-US"/>
              <a:t> is called a </a:t>
            </a:r>
            <a:r>
              <a:rPr b="1" lang="en-US"/>
              <a:t>unit clause.</a:t>
            </a:r>
            <a:endParaRPr b="1"/>
          </a:p>
        </p:txBody>
      </p:sp>
      <p:sp>
        <p:nvSpPr>
          <p:cNvPr id="379" name="Google Shape;379;p43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44"/>
          <p:cNvSpPr txBox="1"/>
          <p:nvPr>
            <p:ph type="title"/>
          </p:nvPr>
        </p:nvSpPr>
        <p:spPr>
          <a:xfrm>
            <a:off x="55150" y="381000"/>
            <a:ext cx="90051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Definition: Conjunctive Normal Form</a:t>
            </a:r>
            <a:endParaRPr/>
          </a:p>
        </p:txBody>
      </p:sp>
      <p:sp>
        <p:nvSpPr>
          <p:cNvPr id="386" name="Google Shape;386;p44"/>
          <p:cNvSpPr txBox="1"/>
          <p:nvPr>
            <p:ph idx="1" type="body"/>
          </p:nvPr>
        </p:nvSpPr>
        <p:spPr>
          <a:xfrm>
            <a:off x="790600" y="2052000"/>
            <a:ext cx="7703700" cy="4497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A sentence is in </a:t>
            </a:r>
            <a:r>
              <a:rPr b="1" lang="en-US"/>
              <a:t>conjunctive normal form</a:t>
            </a:r>
            <a:r>
              <a:rPr lang="en-US"/>
              <a:t> if it is a conjunction of clauses: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     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c</a:t>
            </a:r>
            <a:r>
              <a:rPr baseline="-25000" lang="en-US"/>
              <a:t>1</a:t>
            </a:r>
            <a:r>
              <a:rPr lang="en-US"/>
              <a:t> ∧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c</a:t>
            </a:r>
            <a:r>
              <a:rPr baseline="-25000" lang="en-US"/>
              <a:t>2</a:t>
            </a:r>
            <a:r>
              <a:rPr lang="en-US"/>
              <a:t> ∧ … ∧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c</a:t>
            </a:r>
            <a:r>
              <a:rPr baseline="-25000" lang="en-US"/>
              <a:t>m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Example: 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   </a:t>
            </a:r>
            <a:endParaRPr/>
          </a:p>
        </p:txBody>
      </p:sp>
      <p:sp>
        <p:nvSpPr>
          <p:cNvPr id="387" name="Google Shape;387;p44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88" name="Google Shape;388;p44"/>
          <p:cNvSpPr txBox="1"/>
          <p:nvPr/>
        </p:nvSpPr>
        <p:spPr>
          <a:xfrm>
            <a:off x="965250" y="5019400"/>
            <a:ext cx="8439300" cy="90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rgbClr val="9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(P ∨ ¬Q ∨ R)</a:t>
            </a:r>
            <a:r>
              <a:rPr lang="en-US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∧  </a:t>
            </a:r>
            <a:r>
              <a:rPr lang="en-US" sz="3000">
                <a:solidFill>
                  <a:srgbClr val="3876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(Q ∨ S)</a:t>
            </a:r>
            <a:r>
              <a:rPr lang="en-US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∧  </a:t>
            </a:r>
            <a:r>
              <a:rPr lang="en-US" sz="300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(P ∨ ¬R ∨ T)</a:t>
            </a:r>
            <a:endParaRPr sz="30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45"/>
          <p:cNvSpPr txBox="1"/>
          <p:nvPr>
            <p:ph type="title"/>
          </p:nvPr>
        </p:nvSpPr>
        <p:spPr>
          <a:xfrm>
            <a:off x="685800" y="762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Converting to CNF</a:t>
            </a:r>
            <a:endParaRPr/>
          </a:p>
        </p:txBody>
      </p:sp>
      <p:sp>
        <p:nvSpPr>
          <p:cNvPr id="395" name="Google Shape;395;p45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396" name="Google Shape;396;p45"/>
          <p:cNvGraphicFramePr/>
          <p:nvPr/>
        </p:nvGraphicFramePr>
        <p:xfrm>
          <a:off x="952500" y="114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{DE35C3C7-EC14-440E-91DE-1F33B30845C6}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B</a:t>
                      </a:r>
                      <a:r>
                        <a:rPr baseline="-25000" lang="en-US" sz="2400"/>
                        <a:t>1,1</a:t>
                      </a:r>
                      <a:r>
                        <a:rPr lang="en-US" sz="2400"/>
                        <a:t> ⇔ (P</a:t>
                      </a:r>
                      <a:r>
                        <a:rPr baseline="-25000" lang="en-US" sz="2400"/>
                        <a:t>1,2</a:t>
                      </a:r>
                      <a:r>
                        <a:rPr lang="en-US" sz="2400"/>
                        <a:t> ∨ P</a:t>
                      </a:r>
                      <a:r>
                        <a:rPr baseline="-25000" lang="en-US" sz="2400"/>
                        <a:t>2,1</a:t>
                      </a:r>
                      <a:r>
                        <a:rPr lang="en-US" sz="2400"/>
                        <a:t>)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Given</a:t>
                      </a:r>
                      <a:endParaRPr sz="24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F4CCCC"/>
                          </a:highlight>
                        </a:rPr>
                        <a:t>(B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highlight>
                            <a:srgbClr val="F4CCCC"/>
                          </a:highlight>
                        </a:rPr>
                        <a:t>1,1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F4CCCC"/>
                          </a:highlight>
                        </a:rPr>
                        <a:t> ⇒ (P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highlight>
                            <a:srgbClr val="F4CCCC"/>
                          </a:highlight>
                        </a:rPr>
                        <a:t>1,2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F4CCCC"/>
                          </a:highlight>
                        </a:rPr>
                        <a:t> ∨ 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highlight>
                            <a:srgbClr val="F4CCCC"/>
                          </a:highlight>
                        </a:rPr>
                        <a:t>2,1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F4CCCC"/>
                          </a:highlight>
                        </a:rPr>
                        <a:t>))</a:t>
                      </a: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 ∧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(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(P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1,2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 ∨ 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2,1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) ⇒ B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1,1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)</a:t>
                      </a:r>
                      <a:endParaRPr sz="2400">
                        <a:solidFill>
                          <a:schemeClr val="dk1"/>
                        </a:solidFill>
                        <a:highlight>
                          <a:srgbClr val="CFE2F3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Biconditional elimination</a:t>
                      </a:r>
                      <a:endParaRPr sz="24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F4CCCC"/>
                          </a:highlight>
                        </a:rPr>
                        <a:t>(¬B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highlight>
                            <a:srgbClr val="F4CCCC"/>
                          </a:highlight>
                        </a:rPr>
                        <a:t>1,1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F4CCCC"/>
                          </a:highlight>
                        </a:rPr>
                        <a:t> ∨ 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highlight>
                            <a:srgbClr val="F4CCCC"/>
                          </a:highlight>
                        </a:rPr>
                        <a:t>1,2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F4CCCC"/>
                          </a:highlight>
                        </a:rPr>
                        <a:t> ∨ 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highlight>
                            <a:srgbClr val="F4CCCC"/>
                          </a:highlight>
                        </a:rPr>
                        <a:t>2,1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F4CCCC"/>
                          </a:highlight>
                        </a:rPr>
                        <a:t>)</a:t>
                      </a: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 ∧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(¬(P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1,2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 ∨ 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2,1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) ∨ B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1,1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)</a:t>
                      </a:r>
                      <a:endParaRPr sz="2400">
                        <a:highlight>
                          <a:srgbClr val="CFE2F3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Implication elimination (twice)</a:t>
                      </a:r>
                      <a:endParaRPr sz="2400"/>
                    </a:p>
                  </a:txBody>
                  <a:tcPr marT="91425" marB="91425" marR="91425" marL="91425"/>
                </a:tc>
              </a:tr>
              <a:tr h="12481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(¬B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</a:rPr>
                        <a:t>1,1</a:t>
                      </a: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 ∨ 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</a:rPr>
                        <a:t>1,2</a:t>
                      </a: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 ∨ 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</a:rPr>
                        <a:t>2,1</a:t>
                      </a: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) ∧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(¬P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1,2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 ∧ ¬P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2,1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)</a:t>
                      </a: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 ∨ B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</a:rPr>
                        <a:t>1,1</a:t>
                      </a: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)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De Morgan</a:t>
                      </a:r>
                      <a:endParaRPr sz="24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[ </a:t>
                      </a: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(¬B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</a:rPr>
                        <a:t>1,1</a:t>
                      </a: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 ∨ 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</a:rPr>
                        <a:t>1,2</a:t>
                      </a: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 ∨ 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</a:rPr>
                        <a:t>2,1</a:t>
                      </a: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) ∧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  (¬P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1,2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 ∨ B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1,1 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) ∧</a:t>
                      </a:r>
                      <a:br>
                        <a:rPr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</a:b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  (¬P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2,1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 ∨ B</a:t>
                      </a:r>
                      <a:r>
                        <a:rPr baseline="-25000"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1,1</a:t>
                      </a:r>
                      <a:r>
                        <a:rPr lang="en-US" sz="2400">
                          <a:solidFill>
                            <a:schemeClr val="dk1"/>
                          </a:solidFill>
                          <a:highlight>
                            <a:srgbClr val="CFE2F3"/>
                          </a:highlight>
                        </a:rPr>
                        <a:t>)</a:t>
                      </a: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 ]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Distributivity</a:t>
                      </a:r>
                      <a:endParaRPr sz="24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Result is in CNF.</a:t>
                      </a:r>
                      <a:endParaRPr sz="24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4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Converting to CNF</a:t>
            </a:r>
            <a:endParaRPr/>
          </a:p>
        </p:txBody>
      </p:sp>
      <p:sp>
        <p:nvSpPr>
          <p:cNvPr id="403" name="Google Shape;403;p46"/>
          <p:cNvSpPr txBox="1"/>
          <p:nvPr>
            <p:ph idx="1" type="body"/>
          </p:nvPr>
        </p:nvSpPr>
        <p:spPr>
          <a:xfrm>
            <a:off x="685800" y="1981200"/>
            <a:ext cx="7772400" cy="4607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5720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(a ∧ b) ∨ (c ∧ d) ∨ (e ∧ f)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converts to</a:t>
            </a:r>
            <a:br>
              <a:rPr lang="en-US"/>
            </a:br>
            <a:endParaRPr/>
          </a:p>
          <a:p>
            <a:pPr indent="45720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(</a:t>
            </a:r>
            <a:r>
              <a:rPr lang="en-US"/>
              <a:t>a ∨ c ∨ e) ∧ (a ∨ c ∨ f) ∧</a:t>
            </a:r>
            <a:endParaRPr/>
          </a:p>
          <a:p>
            <a:pPr indent="45720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(a ∨ d ∨ e) ∧ (a ∨ d ∨ f) ∧</a:t>
            </a:r>
            <a:endParaRPr/>
          </a:p>
          <a:p>
            <a:pPr indent="45720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(b ∨ c ∨ e) ∧ (b ∨ c ∨ f) ∧</a:t>
            </a:r>
            <a:endParaRPr/>
          </a:p>
          <a:p>
            <a:pPr indent="45720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(b ∨ d ∨ e) ∧ (b ∨ d ∨ f) ∧</a:t>
            </a:r>
            <a:endParaRPr/>
          </a:p>
        </p:txBody>
      </p:sp>
      <p:sp>
        <p:nvSpPr>
          <p:cNvPr id="404" name="Google Shape;404;p46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05" name="Google Shape;405;p46"/>
          <p:cNvSpPr txBox="1"/>
          <p:nvPr/>
        </p:nvSpPr>
        <p:spPr>
          <a:xfrm>
            <a:off x="6289475" y="2093375"/>
            <a:ext cx="21603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This sentence happens to be in DNF.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47"/>
          <p:cNvSpPr txBox="1"/>
          <p:nvPr>
            <p:ph type="title"/>
          </p:nvPr>
        </p:nvSpPr>
        <p:spPr>
          <a:xfrm>
            <a:off x="685800" y="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Resolution Inference Rule</a:t>
            </a:r>
            <a:endParaRPr/>
          </a:p>
        </p:txBody>
      </p:sp>
      <p:sp>
        <p:nvSpPr>
          <p:cNvPr id="412" name="Google Shape;412;p47"/>
          <p:cNvSpPr txBox="1"/>
          <p:nvPr>
            <p:ph idx="1" type="body"/>
          </p:nvPr>
        </p:nvSpPr>
        <p:spPr>
          <a:xfrm>
            <a:off x="685800" y="1062875"/>
            <a:ext cx="7772400" cy="5605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lang="en-US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baseline="-25000" lang="en-US"/>
              <a:t>1</a:t>
            </a:r>
            <a:r>
              <a:rPr lang="en-US"/>
              <a:t> ∨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baseline="-25000" lang="en-US"/>
              <a:t>2</a:t>
            </a:r>
            <a:r>
              <a:rPr lang="en-US"/>
              <a:t> ∨ … ∨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baseline="-25000" lang="en-US"/>
              <a:t>k</a:t>
            </a:r>
            <a:r>
              <a:rPr lang="en-US"/>
              <a:t>   , 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m</a:t>
            </a:r>
            <a:r>
              <a:rPr baseline="-25000" lang="en-US"/>
              <a:t>1</a:t>
            </a:r>
            <a:r>
              <a:rPr lang="en-US"/>
              <a:t> ∨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m</a:t>
            </a:r>
            <a:r>
              <a:rPr baseline="-25000" lang="en-US"/>
              <a:t>2</a:t>
            </a:r>
            <a:r>
              <a:rPr lang="en-US"/>
              <a:t> ∨ … ∨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m</a:t>
            </a:r>
            <a:r>
              <a:rPr baseline="-25000" lang="en-US"/>
              <a:t>n</a:t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baseline="30000" lang="en-US"/>
              <a:t>________________________________________________________</a:t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lang="en-US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baseline="-25000" lang="en-US"/>
              <a:t>1</a:t>
            </a:r>
            <a:r>
              <a:rPr lang="en-US"/>
              <a:t> ∨ … ∨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baseline="-25000" lang="en-US"/>
              <a:t>i-1</a:t>
            </a:r>
            <a:r>
              <a:rPr lang="en-US"/>
              <a:t> ∨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baseline="-25000" lang="en-US"/>
              <a:t>i+1</a:t>
            </a:r>
            <a:r>
              <a:rPr lang="en-US"/>
              <a:t> ∨ … ∨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baseline="-25000" lang="en-US"/>
              <a:t>k</a:t>
            </a:r>
            <a:r>
              <a:rPr lang="en-US"/>
              <a:t> ∨</a:t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lang="en-US">
                <a:latin typeface="Pacifico"/>
                <a:ea typeface="Pacifico"/>
                <a:cs typeface="Pacifico"/>
                <a:sym typeface="Pacifico"/>
              </a:rPr>
              <a:t>m</a:t>
            </a:r>
            <a:r>
              <a:rPr baseline="-25000" lang="en-US"/>
              <a:t>1</a:t>
            </a:r>
            <a:r>
              <a:rPr lang="en-US"/>
              <a:t> ∨ … ∨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m</a:t>
            </a:r>
            <a:r>
              <a:rPr baseline="-25000" lang="en-US"/>
              <a:t>j-1</a:t>
            </a:r>
            <a:r>
              <a:rPr lang="en-US"/>
              <a:t> ∨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m</a:t>
            </a:r>
            <a:r>
              <a:rPr baseline="-25000" lang="en-US"/>
              <a:t>j+1</a:t>
            </a:r>
            <a:r>
              <a:rPr lang="en-US"/>
              <a:t> ∨ … ∨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m</a:t>
            </a:r>
            <a:r>
              <a:rPr baseline="-25000" lang="en-US"/>
              <a:t>n</a:t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where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baseline="-25000" lang="en-US"/>
              <a:t>i</a:t>
            </a:r>
            <a:r>
              <a:rPr lang="en-US"/>
              <a:t> and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m</a:t>
            </a:r>
            <a:r>
              <a:rPr baseline="-25000" lang="en-US"/>
              <a:t>j</a:t>
            </a:r>
            <a:r>
              <a:rPr lang="en-US"/>
              <a:t> are complementary literals,</a:t>
            </a:r>
            <a:br>
              <a:rPr lang="en-US"/>
            </a:br>
            <a:r>
              <a:rPr lang="en-US"/>
              <a:t>i.e., 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baseline="-25000" lang="en-US"/>
              <a:t>i</a:t>
            </a:r>
            <a:r>
              <a:rPr lang="en-US"/>
              <a:t> is ¬</a:t>
            </a:r>
            <a:r>
              <a:rPr lang="en-US">
                <a:latin typeface="Pacifico"/>
                <a:ea typeface="Pacifico"/>
                <a:cs typeface="Pacifico"/>
                <a:sym typeface="Pacifico"/>
              </a:rPr>
              <a:t>m</a:t>
            </a:r>
            <a:r>
              <a:rPr baseline="-25000" lang="en-US"/>
              <a:t>j</a:t>
            </a:r>
            <a:r>
              <a:rPr lang="en-US"/>
              <a:t>.</a:t>
            </a:r>
            <a:br>
              <a:rPr lang="en-US"/>
            </a:b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From two clauses of length </a:t>
            </a:r>
            <a:r>
              <a:rPr i="1" lang="en-US"/>
              <a:t>k</a:t>
            </a:r>
            <a:r>
              <a:rPr lang="en-US"/>
              <a:t> and </a:t>
            </a:r>
            <a:r>
              <a:rPr i="1" lang="en-US"/>
              <a:t>n</a:t>
            </a:r>
            <a:r>
              <a:rPr lang="en-US"/>
              <a:t>, derives a new clause of length </a:t>
            </a:r>
            <a:r>
              <a:rPr i="1" lang="en-US"/>
              <a:t>k+n-2</a:t>
            </a:r>
            <a:r>
              <a:rPr lang="en-US"/>
              <a:t>.</a:t>
            </a:r>
            <a:endParaRPr/>
          </a:p>
        </p:txBody>
      </p:sp>
      <p:sp>
        <p:nvSpPr>
          <p:cNvPr id="413" name="Google Shape;413;p47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4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Resolution Example</a:t>
            </a:r>
            <a:endParaRPr/>
          </a:p>
        </p:txBody>
      </p:sp>
      <p:sp>
        <p:nvSpPr>
          <p:cNvPr id="420" name="Google Shape;420;p48"/>
          <p:cNvSpPr txBox="1"/>
          <p:nvPr>
            <p:ph idx="1" type="body"/>
          </p:nvPr>
        </p:nvSpPr>
        <p:spPr>
          <a:xfrm>
            <a:off x="685800" y="2605925"/>
            <a:ext cx="7772400" cy="3490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P</a:t>
            </a:r>
            <a:r>
              <a:rPr baseline="-25000" lang="en-US"/>
              <a:t>1,1</a:t>
            </a:r>
            <a:r>
              <a:rPr lang="en-US"/>
              <a:t> ∨ </a:t>
            </a:r>
            <a:r>
              <a:rPr lang="en-US">
                <a:highlight>
                  <a:srgbClr val="FFF2CC"/>
                </a:highlight>
              </a:rPr>
              <a:t>P</a:t>
            </a:r>
            <a:r>
              <a:rPr baseline="-25000" lang="en-US">
                <a:highlight>
                  <a:srgbClr val="FFF2CC"/>
                </a:highlight>
              </a:rPr>
              <a:t>2,2</a:t>
            </a:r>
            <a:r>
              <a:rPr lang="en-US"/>
              <a:t> ∨ P</a:t>
            </a:r>
            <a:r>
              <a:rPr baseline="-25000" lang="en-US"/>
              <a:t>3,1</a:t>
            </a:r>
            <a:r>
              <a:rPr lang="en-US"/>
              <a:t>   ,    </a:t>
            </a:r>
            <a:r>
              <a:rPr lang="en-US">
                <a:highlight>
                  <a:srgbClr val="FFF2CC"/>
                </a:highlight>
              </a:rPr>
              <a:t>¬P</a:t>
            </a:r>
            <a:r>
              <a:rPr baseline="-25000" lang="en-US">
                <a:highlight>
                  <a:srgbClr val="FFF2CC"/>
                </a:highlight>
              </a:rPr>
              <a:t>2,2</a:t>
            </a:r>
            <a:br>
              <a:rPr lang="en-US"/>
            </a:br>
            <a:r>
              <a:rPr baseline="30000" lang="en-US"/>
              <a:t>________________________________________</a:t>
            </a:r>
            <a:br>
              <a:rPr baseline="30000" lang="en-US"/>
            </a:br>
            <a:r>
              <a:rPr lang="en-US"/>
              <a:t>P</a:t>
            </a:r>
            <a:r>
              <a:rPr baseline="-25000" lang="en-US"/>
              <a:t>1,1</a:t>
            </a:r>
            <a:r>
              <a:rPr lang="en-US"/>
              <a:t> ∨ P</a:t>
            </a:r>
            <a:r>
              <a:rPr baseline="-25000" lang="en-US"/>
              <a:t>3,1</a:t>
            </a:r>
            <a:endParaRPr/>
          </a:p>
        </p:txBody>
      </p:sp>
      <p:sp>
        <p:nvSpPr>
          <p:cNvPr id="421" name="Google Shape;421;p48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4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Contradictions Generate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An Empty Clause</a:t>
            </a:r>
            <a:endParaRPr/>
          </a:p>
        </p:txBody>
      </p:sp>
      <p:sp>
        <p:nvSpPr>
          <p:cNvPr id="428" name="Google Shape;428;p49"/>
          <p:cNvSpPr txBox="1"/>
          <p:nvPr>
            <p:ph idx="1" type="body"/>
          </p:nvPr>
        </p:nvSpPr>
        <p:spPr>
          <a:xfrm>
            <a:off x="685800" y="1981200"/>
            <a:ext cx="7772400" cy="4713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P ∧ ¬P is a </a:t>
            </a:r>
            <a:r>
              <a:rPr b="1" lang="en-US"/>
              <a:t>contradiction</a:t>
            </a:r>
            <a:r>
              <a:rPr lang="en-US"/>
              <a:t>, and therefore </a:t>
            </a:r>
            <a:r>
              <a:rPr b="1" lang="en-US"/>
              <a:t>unsatisfiable</a:t>
            </a:r>
            <a:r>
              <a:rPr lang="en-US"/>
              <a:t>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Resolving P with ¬P yields an empty clause.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P    ,   </a:t>
            </a:r>
            <a:r>
              <a:rPr lang="en-US"/>
              <a:t>¬P</a:t>
            </a:r>
            <a:br>
              <a:rPr lang="en-US"/>
            </a:br>
            <a:r>
              <a:rPr baseline="30000" lang="en-US"/>
              <a:t>_____________________</a:t>
            </a:r>
            <a:endParaRPr baseline="30000"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baseline="30000" lang="en-US"/>
              <a:t>⃞</a:t>
            </a:r>
            <a:endParaRPr baseline="30000"/>
          </a:p>
        </p:txBody>
      </p:sp>
      <p:sp>
        <p:nvSpPr>
          <p:cNvPr id="429" name="Google Shape;429;p49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50"/>
          <p:cNvSpPr txBox="1"/>
          <p:nvPr>
            <p:ph type="title"/>
          </p:nvPr>
        </p:nvSpPr>
        <p:spPr>
          <a:xfrm>
            <a:off x="422075" y="609600"/>
            <a:ext cx="83088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Wumpus Reasoning by Resolution</a:t>
            </a:r>
            <a:endParaRPr/>
          </a:p>
        </p:txBody>
      </p:sp>
      <p:sp>
        <p:nvSpPr>
          <p:cNvPr id="436" name="Google Shape;436;p50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437" name="Google Shape;437;p5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750" y="2151825"/>
            <a:ext cx="8993451" cy="1874306"/>
          </a:xfrm>
          <a:prstGeom prst="rect">
            <a:avLst/>
          </a:prstGeom>
          <a:noFill/>
          <a:ln>
            <a:noFill/>
          </a:ln>
        </p:spPr>
      </p:pic>
      <p:sp>
        <p:nvSpPr>
          <p:cNvPr id="438" name="Google Shape;438;p50"/>
          <p:cNvSpPr txBox="1"/>
          <p:nvPr>
            <p:ph idx="1" type="body"/>
          </p:nvPr>
        </p:nvSpPr>
        <p:spPr>
          <a:xfrm>
            <a:off x="685800" y="4678900"/>
            <a:ext cx="7772400" cy="1874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To prove ¬P</a:t>
            </a:r>
            <a:r>
              <a:rPr baseline="-25000" lang="en-US"/>
              <a:t>1,2</a:t>
            </a:r>
            <a:r>
              <a:rPr lang="en-US"/>
              <a:t>, add P</a:t>
            </a:r>
            <a:r>
              <a:rPr baseline="-25000" lang="en-US"/>
              <a:t>1,2</a:t>
            </a:r>
            <a:r>
              <a:rPr lang="en-US"/>
              <a:t> to the set of givens and use resolution to derive a contradiction.</a:t>
            </a:r>
            <a:endParaRPr/>
          </a:p>
        </p:txBody>
      </p:sp>
      <p:sp>
        <p:nvSpPr>
          <p:cNvPr id="439" name="Google Shape;439;p50"/>
          <p:cNvSpPr/>
          <p:nvPr/>
        </p:nvSpPr>
        <p:spPr>
          <a:xfrm>
            <a:off x="101125" y="3189975"/>
            <a:ext cx="1434000" cy="330900"/>
          </a:xfrm>
          <a:prstGeom prst="rect">
            <a:avLst/>
          </a:prstGeom>
          <a:solidFill>
            <a:srgbClr val="FF0000">
              <a:alpha val="276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0" name="Google Shape;440;p50"/>
          <p:cNvSpPr/>
          <p:nvPr/>
        </p:nvSpPr>
        <p:spPr>
          <a:xfrm>
            <a:off x="1835339" y="3189975"/>
            <a:ext cx="1434000" cy="330900"/>
          </a:xfrm>
          <a:prstGeom prst="rect">
            <a:avLst/>
          </a:prstGeom>
          <a:solidFill>
            <a:srgbClr val="FF0000">
              <a:alpha val="276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50"/>
          <p:cNvSpPr/>
          <p:nvPr/>
        </p:nvSpPr>
        <p:spPr>
          <a:xfrm>
            <a:off x="3551167" y="3189975"/>
            <a:ext cx="1434000" cy="330900"/>
          </a:xfrm>
          <a:prstGeom prst="rect">
            <a:avLst/>
          </a:prstGeom>
          <a:solidFill>
            <a:srgbClr val="FF0000">
              <a:alpha val="276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50"/>
          <p:cNvSpPr/>
          <p:nvPr/>
        </p:nvSpPr>
        <p:spPr>
          <a:xfrm>
            <a:off x="5273532" y="3189975"/>
            <a:ext cx="1434000" cy="330900"/>
          </a:xfrm>
          <a:prstGeom prst="rect">
            <a:avLst/>
          </a:prstGeom>
          <a:solidFill>
            <a:srgbClr val="FF0000">
              <a:alpha val="276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Google Shape;443;p50"/>
          <p:cNvSpPr/>
          <p:nvPr/>
        </p:nvSpPr>
        <p:spPr>
          <a:xfrm>
            <a:off x="8512463" y="3666862"/>
            <a:ext cx="492300" cy="492300"/>
          </a:xfrm>
          <a:prstGeom prst="ellipse">
            <a:avLst/>
          </a:prstGeom>
          <a:solidFill>
            <a:srgbClr val="AAE2CA">
              <a:alpha val="48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50"/>
          <p:cNvSpPr/>
          <p:nvPr/>
        </p:nvSpPr>
        <p:spPr>
          <a:xfrm>
            <a:off x="2694581" y="2312347"/>
            <a:ext cx="1434000" cy="330900"/>
          </a:xfrm>
          <a:prstGeom prst="rect">
            <a:avLst/>
          </a:prstGeom>
          <a:solidFill>
            <a:srgbClr val="1C1EFF">
              <a:alpha val="276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5" name="Google Shape;445;p50"/>
          <p:cNvSpPr/>
          <p:nvPr/>
        </p:nvSpPr>
        <p:spPr>
          <a:xfrm>
            <a:off x="2477975" y="3800950"/>
            <a:ext cx="1867200" cy="224100"/>
          </a:xfrm>
          <a:prstGeom prst="rect">
            <a:avLst/>
          </a:prstGeom>
          <a:solidFill>
            <a:srgbClr val="FF0000">
              <a:alpha val="276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Tautology (useless)</a:t>
            </a:r>
            <a:endParaRPr/>
          </a:p>
        </p:txBody>
      </p:sp>
      <p:sp>
        <p:nvSpPr>
          <p:cNvPr id="446" name="Google Shape;446;p50"/>
          <p:cNvSpPr/>
          <p:nvPr/>
        </p:nvSpPr>
        <p:spPr>
          <a:xfrm>
            <a:off x="3151775" y="1809550"/>
            <a:ext cx="1758600" cy="224100"/>
          </a:xfrm>
          <a:prstGeom prst="rect">
            <a:avLst/>
          </a:prstGeom>
          <a:solidFill>
            <a:srgbClr val="1C1EFF">
              <a:alpha val="276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Not a horn clause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51"/>
          <p:cNvSpPr txBox="1"/>
          <p:nvPr>
            <p:ph type="title"/>
          </p:nvPr>
        </p:nvSpPr>
        <p:spPr>
          <a:xfrm>
            <a:off x="685800" y="228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More Efficient Inference</a:t>
            </a:r>
            <a:endParaRPr/>
          </a:p>
        </p:txBody>
      </p:sp>
      <p:sp>
        <p:nvSpPr>
          <p:cNvPr id="453" name="Google Shape;453;p51"/>
          <p:cNvSpPr txBox="1"/>
          <p:nvPr>
            <p:ph idx="1" type="body"/>
          </p:nvPr>
        </p:nvSpPr>
        <p:spPr>
          <a:xfrm>
            <a:off x="685800" y="1682325"/>
            <a:ext cx="7772400" cy="4985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Resolution is complete, but even with only one inference rule, the worst case cost is exponential in the # of symbols.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But for problems that can be formulated using </a:t>
            </a:r>
            <a:r>
              <a:rPr b="1" lang="en-US"/>
              <a:t>Horn clauses</a:t>
            </a:r>
            <a:r>
              <a:rPr lang="en-US"/>
              <a:t>, inference can be more efficient.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With </a:t>
            </a:r>
            <a:r>
              <a:rPr b="1" lang="en-US"/>
              <a:t>definite clauses</a:t>
            </a:r>
            <a:r>
              <a:rPr lang="en-US"/>
              <a:t> </a:t>
            </a:r>
            <a:r>
              <a:rPr lang="en-US"/>
              <a:t>entailment can be decided in </a:t>
            </a:r>
            <a:r>
              <a:rPr i="1" lang="en-US"/>
              <a:t>linear</a:t>
            </a:r>
            <a:r>
              <a:rPr lang="en-US"/>
              <a:t> time.</a:t>
            </a:r>
            <a:endParaRPr/>
          </a:p>
        </p:txBody>
      </p:sp>
      <p:sp>
        <p:nvSpPr>
          <p:cNvPr id="454" name="Google Shape;454;p51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Constraint Language: Syntax</a:t>
            </a:r>
            <a:endParaRPr/>
          </a:p>
        </p:txBody>
      </p:sp>
      <p:sp>
        <p:nvSpPr>
          <p:cNvPr id="122" name="Google Shape;122;p16"/>
          <p:cNvSpPr txBox="1"/>
          <p:nvPr>
            <p:ph idx="1" type="body"/>
          </p:nvPr>
        </p:nvSpPr>
        <p:spPr>
          <a:xfrm>
            <a:off x="685800" y="1981200"/>
            <a:ext cx="80055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●"/>
            </a:pPr>
            <a:r>
              <a:rPr lang="en-US"/>
              <a:t>Sentence: atomic or complex</a:t>
            </a: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en-US"/>
              <a:t>Atomic sentence: P, Q, R, …, True, False</a:t>
            </a: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en-US"/>
              <a:t>Complex sentence: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○"/>
            </a:pPr>
            <a:r>
              <a:rPr lang="en-US"/>
              <a:t>(Sentence) | [Sentence] 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○"/>
            </a:pPr>
            <a:r>
              <a:rPr lang="en-US"/>
              <a:t>¬ Sentence                      “negation”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○"/>
            </a:pPr>
            <a:r>
              <a:rPr lang="en-US"/>
              <a:t>Sentence </a:t>
            </a:r>
            <a:r>
              <a:rPr lang="en-US"/>
              <a:t>∧ Sentence      “conjunction”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○"/>
            </a:pPr>
            <a:r>
              <a:rPr lang="en-US"/>
              <a:t>Sentence ∨ Sentence      “disjunction”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○"/>
            </a:pPr>
            <a:r>
              <a:rPr lang="en-US"/>
              <a:t>Sentence ⇒ Sentence      “implies” / “if-then”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○"/>
            </a:pPr>
            <a:r>
              <a:rPr lang="en-US"/>
              <a:t>Sentence ⇔ Sentence      “biconditional” / “iff”</a:t>
            </a:r>
            <a:endParaRPr/>
          </a:p>
        </p:txBody>
      </p:sp>
      <p:sp>
        <p:nvSpPr>
          <p:cNvPr id="123" name="Google Shape;123;p16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52"/>
          <p:cNvSpPr txBox="1"/>
          <p:nvPr>
            <p:ph type="title"/>
          </p:nvPr>
        </p:nvSpPr>
        <p:spPr>
          <a:xfrm>
            <a:off x="685800" y="-1524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Horn Clauses</a:t>
            </a:r>
            <a:endParaRPr/>
          </a:p>
        </p:txBody>
      </p:sp>
      <p:sp>
        <p:nvSpPr>
          <p:cNvPr id="461" name="Google Shape;461;p52"/>
          <p:cNvSpPr txBox="1"/>
          <p:nvPr>
            <p:ph idx="1" type="body"/>
          </p:nvPr>
        </p:nvSpPr>
        <p:spPr>
          <a:xfrm>
            <a:off x="685800" y="919300"/>
            <a:ext cx="7772400" cy="534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A </a:t>
            </a:r>
            <a:r>
              <a:rPr b="1" lang="en-US"/>
              <a:t>Horn clause</a:t>
            </a:r>
            <a:r>
              <a:rPr lang="en-US"/>
              <a:t> is a clause with at most one positive literal.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A </a:t>
            </a:r>
            <a:r>
              <a:rPr b="1" lang="en-US"/>
              <a:t>definite clause</a:t>
            </a:r>
            <a:r>
              <a:rPr lang="en-US"/>
              <a:t> has exactly one.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Example:  (¬q</a:t>
            </a:r>
            <a:r>
              <a:rPr baseline="-25000" lang="en-US"/>
              <a:t>1</a:t>
            </a:r>
            <a:r>
              <a:rPr lang="en-US"/>
              <a:t> ∨ ¬q</a:t>
            </a:r>
            <a:r>
              <a:rPr baseline="-25000" lang="en-US"/>
              <a:t>2</a:t>
            </a:r>
            <a:r>
              <a:rPr lang="en-US"/>
              <a:t> ∨ … ∨ ¬q</a:t>
            </a:r>
            <a:r>
              <a:rPr baseline="-25000" lang="en-US"/>
              <a:t>n</a:t>
            </a:r>
            <a:r>
              <a:rPr lang="en-US"/>
              <a:t> ∨ p)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The positive literal p is called the </a:t>
            </a:r>
            <a:r>
              <a:rPr b="1" lang="en-US"/>
              <a:t>head.</a:t>
            </a:r>
            <a:br>
              <a:rPr b="1" lang="en-US"/>
            </a:br>
            <a:endParaRPr b="1"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A definite clause is equivalent to:</a:t>
            </a:r>
            <a:br>
              <a:rPr lang="en-US"/>
            </a:br>
            <a:r>
              <a:rPr lang="en-US"/>
              <a:t>     (</a:t>
            </a:r>
            <a:r>
              <a:rPr lang="en-US"/>
              <a:t>q</a:t>
            </a:r>
            <a:r>
              <a:rPr baseline="-25000" lang="en-US"/>
              <a:t>1</a:t>
            </a:r>
            <a:r>
              <a:rPr lang="en-US"/>
              <a:t> ∧ q</a:t>
            </a:r>
            <a:r>
              <a:rPr baseline="-25000" lang="en-US"/>
              <a:t>2</a:t>
            </a:r>
            <a:r>
              <a:rPr lang="en-US"/>
              <a:t> ∧ … ∧ q</a:t>
            </a:r>
            <a:r>
              <a:rPr baseline="-25000" lang="en-US"/>
              <a:t>n</a:t>
            </a:r>
            <a:r>
              <a:rPr lang="en-US"/>
              <a:t>)  ⇒  p</a:t>
            </a:r>
            <a:endParaRPr/>
          </a:p>
        </p:txBody>
      </p:sp>
      <p:sp>
        <p:nvSpPr>
          <p:cNvPr id="462" name="Google Shape;462;p52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7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53"/>
          <p:cNvSpPr txBox="1"/>
          <p:nvPr>
            <p:ph type="title"/>
          </p:nvPr>
        </p:nvSpPr>
        <p:spPr>
          <a:xfrm>
            <a:off x="685800" y="228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Reasoning With Horn Clauses</a:t>
            </a:r>
            <a:endParaRPr/>
          </a:p>
        </p:txBody>
      </p:sp>
      <p:sp>
        <p:nvSpPr>
          <p:cNvPr id="469" name="Google Shape;469;p53"/>
          <p:cNvSpPr txBox="1"/>
          <p:nvPr>
            <p:ph idx="1" type="body"/>
          </p:nvPr>
        </p:nvSpPr>
        <p:spPr>
          <a:xfrm>
            <a:off x="685800" y="1616550"/>
            <a:ext cx="7772400" cy="4780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Clauses consisting of a single positive literal are called </a:t>
            </a:r>
            <a:r>
              <a:rPr b="1" lang="en-US"/>
              <a:t>facts</a:t>
            </a:r>
            <a:r>
              <a:rPr lang="en-US"/>
              <a:t>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A clause with no positive literals is called a </a:t>
            </a:r>
            <a:r>
              <a:rPr b="1" lang="en-US"/>
              <a:t>goal</a:t>
            </a:r>
            <a:r>
              <a:rPr lang="en-US"/>
              <a:t>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Horn clauses are </a:t>
            </a:r>
            <a:r>
              <a:rPr i="1" lang="en-US"/>
              <a:t>closed under resolution</a:t>
            </a:r>
            <a:r>
              <a:rPr lang="en-US"/>
              <a:t>.</a:t>
            </a:r>
            <a:endParaRPr/>
          </a:p>
        </p:txBody>
      </p:sp>
      <p:sp>
        <p:nvSpPr>
          <p:cNvPr id="470" name="Google Shape;470;p53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75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54"/>
          <p:cNvSpPr txBox="1"/>
          <p:nvPr>
            <p:ph type="title"/>
          </p:nvPr>
        </p:nvSpPr>
        <p:spPr>
          <a:xfrm>
            <a:off x="685800" y="228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Forward Chaining Algorithm</a:t>
            </a:r>
            <a:endParaRPr/>
          </a:p>
        </p:txBody>
      </p:sp>
      <p:sp>
        <p:nvSpPr>
          <p:cNvPr id="477" name="Google Shape;477;p54"/>
          <p:cNvSpPr txBox="1"/>
          <p:nvPr>
            <p:ph idx="1" type="body"/>
          </p:nvPr>
        </p:nvSpPr>
        <p:spPr>
          <a:xfrm>
            <a:off x="685800" y="1581200"/>
            <a:ext cx="8286600" cy="4914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Requires the KB to consist of </a:t>
            </a:r>
            <a:r>
              <a:rPr lang="en-US" u="sng"/>
              <a:t>definite</a:t>
            </a:r>
            <a:r>
              <a:rPr lang="en-US"/>
              <a:t> clauses (exactly one positive literal):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Facts:   </a:t>
            </a:r>
            <a:r>
              <a:rPr lang="en-US"/>
              <a:t>q</a:t>
            </a:r>
            <a:r>
              <a:rPr baseline="-25000" lang="en-US"/>
              <a:t>1</a:t>
            </a:r>
            <a:r>
              <a:rPr lang="en-US"/>
              <a:t>, q</a:t>
            </a:r>
            <a:r>
              <a:rPr baseline="-25000" lang="en-US"/>
              <a:t>2</a:t>
            </a:r>
            <a:r>
              <a:rPr lang="en-US"/>
              <a:t>, … 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Rules:  </a:t>
            </a:r>
            <a:r>
              <a:rPr lang="en-US"/>
              <a:t>(¬q</a:t>
            </a:r>
            <a:r>
              <a:rPr baseline="-25000" lang="en-US"/>
              <a:t>1</a:t>
            </a:r>
            <a:r>
              <a:rPr lang="en-US"/>
              <a:t> ∨ ¬q</a:t>
            </a:r>
            <a:r>
              <a:rPr baseline="-25000" lang="en-US"/>
              <a:t>2</a:t>
            </a:r>
            <a:r>
              <a:rPr lang="en-US"/>
              <a:t> ∨ … ∨ ¬q</a:t>
            </a:r>
            <a:r>
              <a:rPr baseline="-25000" lang="en-US"/>
              <a:t>n</a:t>
            </a:r>
            <a:r>
              <a:rPr lang="en-US"/>
              <a:t> ∨ p)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Produces only positive conclusions.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Generates conclusions until goal is reached.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Runs in linear time.</a:t>
            </a:r>
            <a:endParaRPr/>
          </a:p>
        </p:txBody>
      </p:sp>
      <p:sp>
        <p:nvSpPr>
          <p:cNvPr id="478" name="Google Shape;478;p54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5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Backward Chaining Algorithm</a:t>
            </a:r>
            <a:endParaRPr/>
          </a:p>
        </p:txBody>
      </p:sp>
      <p:sp>
        <p:nvSpPr>
          <p:cNvPr id="485" name="Google Shape;485;p55"/>
          <p:cNvSpPr txBox="1"/>
          <p:nvPr>
            <p:ph idx="1" type="body"/>
          </p:nvPr>
        </p:nvSpPr>
        <p:spPr>
          <a:xfrm>
            <a:off x="685800" y="1981200"/>
            <a:ext cx="7772400" cy="4319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KB must contain only definite clauses.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Start with a goal query q.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Find the rules whose conclusion is q.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Try to recursively prove the antecedents of each rule.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Only looks at facts relevant to the query q.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Runs in linear time; is often very fast.</a:t>
            </a:r>
            <a:endParaRPr/>
          </a:p>
        </p:txBody>
      </p:sp>
      <p:sp>
        <p:nvSpPr>
          <p:cNvPr id="486" name="Google Shape;486;p55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56"/>
          <p:cNvSpPr txBox="1"/>
          <p:nvPr>
            <p:ph type="title"/>
          </p:nvPr>
        </p:nvSpPr>
        <p:spPr>
          <a:xfrm>
            <a:off x="685800" y="762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Summary</a:t>
            </a:r>
            <a:endParaRPr/>
          </a:p>
        </p:txBody>
      </p:sp>
      <p:sp>
        <p:nvSpPr>
          <p:cNvPr id="493" name="Google Shape;493;p56"/>
          <p:cNvSpPr txBox="1"/>
          <p:nvPr>
            <p:ph idx="1" type="body"/>
          </p:nvPr>
        </p:nvSpPr>
        <p:spPr>
          <a:xfrm>
            <a:off x="685800" y="1180600"/>
            <a:ext cx="8213100" cy="4763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Propositional logic is a constraint language.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Model checking can be tractable if you can exploit locality in the state space.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Propositional entailment is co-NP Complete, so worst case is O(2</a:t>
            </a:r>
            <a:r>
              <a:rPr baseline="30000" lang="en-US"/>
              <a:t>N</a:t>
            </a:r>
            <a:r>
              <a:rPr lang="en-US"/>
              <a:t>).</a:t>
            </a:r>
            <a:br>
              <a:rPr lang="en-US"/>
            </a:b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In practice, many problems can be solved efficiently by resolution, especially if they can be formulated using definite clauses.</a:t>
            </a:r>
            <a:endParaRPr/>
          </a:p>
        </p:txBody>
      </p:sp>
      <p:sp>
        <p:nvSpPr>
          <p:cNvPr id="494" name="Google Shape;494;p56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Notes on Connectives</a:t>
            </a:r>
            <a:endParaRPr/>
          </a:p>
        </p:txBody>
      </p:sp>
      <p:sp>
        <p:nvSpPr>
          <p:cNvPr id="130" name="Google Shape;130;p17"/>
          <p:cNvSpPr txBox="1"/>
          <p:nvPr>
            <p:ph idx="1" type="body"/>
          </p:nvPr>
        </p:nvSpPr>
        <p:spPr>
          <a:xfrm>
            <a:off x="685800" y="1981200"/>
            <a:ext cx="78720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𝛂</a:t>
            </a:r>
            <a:r>
              <a:rPr lang="en-US"/>
              <a:t> ∨ </a:t>
            </a:r>
            <a:r>
              <a:rPr lang="en-US"/>
              <a:t>𝛃</a:t>
            </a:r>
            <a:r>
              <a:rPr lang="en-US"/>
              <a:t>  is </a:t>
            </a:r>
            <a:r>
              <a:rPr lang="en-US" u="sng"/>
              <a:t>inclusive or</a:t>
            </a:r>
            <a:r>
              <a:rPr lang="en-US"/>
              <a:t>, not exclusive</a:t>
            </a:r>
            <a:br>
              <a:rPr lang="en-US"/>
            </a:b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𝛂 ⇒ 𝛃  is equivalent to  ¬𝛂 ∨ 𝛃</a:t>
            </a:r>
            <a:endParaRPr/>
          </a:p>
          <a:p>
            <a:pPr indent="-406400" lvl="1" marL="914400" rtl="0" algn="l">
              <a:spcBef>
                <a:spcPts val="56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Says who?</a:t>
            </a:r>
            <a:br>
              <a:rPr lang="en-US"/>
            </a:b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𝛂</a:t>
            </a:r>
            <a:r>
              <a:rPr lang="en-US"/>
              <a:t> ⇔ </a:t>
            </a:r>
            <a:r>
              <a:rPr lang="en-US"/>
              <a:t>𝛃</a:t>
            </a:r>
            <a:r>
              <a:rPr lang="en-US"/>
              <a:t> is equivalent to (</a:t>
            </a:r>
            <a:r>
              <a:rPr lang="en-US"/>
              <a:t>𝛂</a:t>
            </a:r>
            <a:r>
              <a:rPr lang="en-US"/>
              <a:t> ⇒ </a:t>
            </a:r>
            <a:r>
              <a:rPr lang="en-US"/>
              <a:t>𝛃</a:t>
            </a:r>
            <a:r>
              <a:rPr lang="en-US"/>
              <a:t>) ∧ (</a:t>
            </a:r>
            <a:r>
              <a:rPr lang="en-US"/>
              <a:t>𝛃</a:t>
            </a:r>
            <a:r>
              <a:rPr lang="en-US"/>
              <a:t> ⇒ </a:t>
            </a:r>
            <a:r>
              <a:rPr lang="en-US"/>
              <a:t>𝛂</a:t>
            </a:r>
            <a:r>
              <a:rPr lang="en-US"/>
              <a:t>)</a:t>
            </a:r>
            <a:endParaRPr/>
          </a:p>
          <a:p>
            <a:pPr indent="-406400" lvl="1" marL="914400" rtl="0" algn="l">
              <a:spcBef>
                <a:spcPts val="560"/>
              </a:spcBef>
              <a:spcAft>
                <a:spcPts val="0"/>
              </a:spcAft>
              <a:buSzPts val="2800"/>
              <a:buChar char="–"/>
            </a:pPr>
            <a:r>
              <a:rPr lang="en-US"/>
              <a:t>Prove it!</a:t>
            </a:r>
            <a:endParaRPr/>
          </a:p>
        </p:txBody>
      </p:sp>
      <p:sp>
        <p:nvSpPr>
          <p:cNvPr id="131" name="Google Shape;131;p17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</a:rPr>
              <a:t>𝛂 ⇒ 𝛃  is equivalent to  ¬𝛂 ∨ 𝛃</a:t>
            </a:r>
            <a:endParaRPr/>
          </a:p>
        </p:txBody>
      </p:sp>
      <p:sp>
        <p:nvSpPr>
          <p:cNvPr id="138" name="Google Shape;138;p18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139" name="Google Shape;139;p18"/>
          <p:cNvGraphicFramePr/>
          <p:nvPr/>
        </p:nvGraphicFramePr>
        <p:xfrm>
          <a:off x="952500" y="1943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{DE35C3C7-EC14-440E-91DE-1F33B30845C6}</a:tableStyleId>
              </a:tblPr>
              <a:tblGrid>
                <a:gridCol w="1447800"/>
                <a:gridCol w="1447800"/>
                <a:gridCol w="1447800"/>
                <a:gridCol w="1447800"/>
                <a:gridCol w="17145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6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32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𝛂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6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32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𝛃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6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32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𝛂 ⇒ 𝛃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6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32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¬𝛂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6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32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¬𝛂 ∨ 𝛃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F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F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F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F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F</a:t>
                      </a:r>
                      <a:endParaRPr sz="2400"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F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F</a:t>
                      </a:r>
                      <a:endParaRPr sz="2400"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F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40" name="Google Shape;140;p18"/>
          <p:cNvSpPr txBox="1"/>
          <p:nvPr/>
        </p:nvSpPr>
        <p:spPr>
          <a:xfrm>
            <a:off x="1556275" y="5403350"/>
            <a:ext cx="6541500" cy="124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When</a:t>
            </a:r>
            <a:r>
              <a:rPr lang="en-US" sz="2400"/>
              <a:t> two expressions produce the same result in all possible models, their equivalence is a </a:t>
            </a:r>
            <a:r>
              <a:rPr b="1" lang="en-US" sz="2400"/>
              <a:t>tautology</a:t>
            </a:r>
            <a:r>
              <a:rPr lang="en-US" sz="2400"/>
              <a:t>.</a:t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9"/>
          <p:cNvSpPr txBox="1"/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</a:rPr>
              <a:t>𝛂 ⇔ 𝛃 is equivalent to (𝛂 ⇒ 𝛃) ∧ (𝛃 ⇒ 𝛂)</a:t>
            </a:r>
            <a:endParaRPr/>
          </a:p>
        </p:txBody>
      </p:sp>
      <p:sp>
        <p:nvSpPr>
          <p:cNvPr id="147" name="Google Shape;147;p19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148" name="Google Shape;148;p19"/>
          <p:cNvGraphicFramePr/>
          <p:nvPr/>
        </p:nvGraphicFramePr>
        <p:xfrm>
          <a:off x="419125" y="16383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{DE35C3C7-EC14-440E-91DE-1F33B30845C6}</a:tableStyleId>
              </a:tblPr>
              <a:tblGrid>
                <a:gridCol w="685000"/>
                <a:gridCol w="724000"/>
                <a:gridCol w="1297750"/>
                <a:gridCol w="1436600"/>
                <a:gridCol w="1274650"/>
                <a:gridCol w="2967625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𝛂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𝛃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𝛂 ⇔ 𝛃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6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32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𝛂 ⇒ 𝛃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2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𝛃 ⇒ 𝛂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(𝛂⇒𝛃) ∧ (𝛃⇒𝛂)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F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F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F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F</a:t>
                      </a:r>
                      <a:endParaRPr sz="2400"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F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F</a:t>
                      </a:r>
                      <a:endParaRPr sz="2400"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F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F</a:t>
                      </a:r>
                      <a:endParaRPr sz="2400"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F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F</a:t>
                      </a:r>
                      <a:endParaRPr sz="2400"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</a:t>
                      </a:r>
                      <a:endParaRPr sz="2400"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49" name="Google Shape;149;p19"/>
          <p:cNvSpPr txBox="1"/>
          <p:nvPr/>
        </p:nvSpPr>
        <p:spPr>
          <a:xfrm>
            <a:off x="989175" y="5333850"/>
            <a:ext cx="7095600" cy="14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The equivalence is a </a:t>
            </a:r>
            <a:r>
              <a:rPr b="1" lang="en-US" sz="2400"/>
              <a:t>tautology</a:t>
            </a:r>
            <a:r>
              <a:rPr lang="en-US" sz="2400"/>
              <a:t> because it’s true in all models. Expressed as a logical sentence:</a:t>
            </a:r>
            <a:endParaRPr sz="2400"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𝛂 ⇔ 𝛃) </a:t>
            </a:r>
            <a:r>
              <a:rPr lang="en-US" sz="3200">
                <a:solidFill>
                  <a:schemeClr val="dk1"/>
                </a:solidFill>
                <a:highlight>
                  <a:srgbClr val="FFFF00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⇔</a:t>
            </a: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[(𝛂 ⇒ 𝛃) ∧ (𝛃 ⇒ 𝛂)]</a:t>
            </a:r>
            <a:endParaRPr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0"/>
          <p:cNvSpPr txBox="1"/>
          <p:nvPr>
            <p:ph type="title"/>
          </p:nvPr>
        </p:nvSpPr>
        <p:spPr>
          <a:xfrm>
            <a:off x="685800" y="3810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Literals</a:t>
            </a:r>
            <a:endParaRPr/>
          </a:p>
        </p:txBody>
      </p:sp>
      <p:sp>
        <p:nvSpPr>
          <p:cNvPr id="156" name="Google Shape;156;p20"/>
          <p:cNvSpPr txBox="1"/>
          <p:nvPr>
            <p:ph idx="1" type="body"/>
          </p:nvPr>
        </p:nvSpPr>
        <p:spPr>
          <a:xfrm>
            <a:off x="685800" y="1665025"/>
            <a:ext cx="7772400" cy="4431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1800" lvl="0" marL="457200" rtl="0" algn="l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Positive literal:  P</a:t>
            </a:r>
            <a:endParaRPr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Negative literal:  </a:t>
            </a:r>
            <a:r>
              <a:rPr lang="en-US" sz="2800"/>
              <a:t>¬ P</a:t>
            </a:r>
            <a:br>
              <a:rPr lang="en-US" sz="2800"/>
            </a:br>
            <a:endParaRPr sz="1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sz="2800"/>
              <a:t>Literals represent simple claims about the world.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sz="2800"/>
              <a:t>Literal sentences are </a:t>
            </a:r>
            <a:r>
              <a:rPr b="1" lang="en-US" sz="2800"/>
              <a:t>unary constraints</a:t>
            </a:r>
            <a:r>
              <a:rPr lang="en-US" sz="2800"/>
              <a:t> on the model.</a:t>
            </a:r>
            <a:endParaRPr sz="2800"/>
          </a:p>
        </p:txBody>
      </p:sp>
      <p:sp>
        <p:nvSpPr>
          <p:cNvPr id="157" name="Google Shape;157;p20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158" name="Google Shape;158;p20"/>
          <p:cNvGraphicFramePr/>
          <p:nvPr/>
        </p:nvGraphicFramePr>
        <p:xfrm>
          <a:off x="1103875" y="4832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{DE35C3C7-EC14-440E-91DE-1F33B30845C6}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/>
                        <a:t>Literal (Unary Constraint)</a:t>
                      </a:r>
                      <a:endParaRPr b="1" sz="18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/>
                        <a:t>Model</a:t>
                      </a:r>
                      <a:endParaRPr b="1" sz="18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P</a:t>
                      </a:r>
                      <a:endParaRPr sz="1800"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P</a:t>
                      </a:r>
                      <a:r>
                        <a:rPr lang="en-US" sz="1800"/>
                        <a:t> = True</a:t>
                      </a:r>
                      <a:endParaRPr sz="1800"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¬ </a:t>
                      </a:r>
                      <a:r>
                        <a:rPr lang="en-US" sz="1800"/>
                        <a:t>P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P</a:t>
                      </a:r>
                      <a:r>
                        <a:rPr lang="en-US" sz="1800"/>
                        <a:t> = False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1"/>
          <p:cNvSpPr txBox="1"/>
          <p:nvPr>
            <p:ph type="title"/>
          </p:nvPr>
        </p:nvSpPr>
        <p:spPr>
          <a:xfrm>
            <a:off x="685800" y="152400"/>
            <a:ext cx="77724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Sentences As Constraints</a:t>
            </a:r>
            <a:endParaRPr/>
          </a:p>
        </p:txBody>
      </p:sp>
      <p:sp>
        <p:nvSpPr>
          <p:cNvPr id="165" name="Google Shape;165;p21"/>
          <p:cNvSpPr txBox="1"/>
          <p:nvPr>
            <p:ph idx="1" type="body"/>
          </p:nvPr>
        </p:nvSpPr>
        <p:spPr>
          <a:xfrm>
            <a:off x="685800" y="1245850"/>
            <a:ext cx="7772400" cy="4850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A sentence with </a:t>
            </a:r>
            <a:r>
              <a:rPr i="1" lang="en-US"/>
              <a:t>n</a:t>
            </a:r>
            <a:r>
              <a:rPr lang="en-US"/>
              <a:t> variables functions as an </a:t>
            </a:r>
            <a:r>
              <a:rPr i="1" lang="en-US"/>
              <a:t>n</a:t>
            </a:r>
            <a:r>
              <a:rPr lang="en-US"/>
              <a:t>-ary constraint on possible models:</a:t>
            </a:r>
            <a:br>
              <a:rPr lang="en-US"/>
            </a:br>
            <a:r>
              <a:rPr lang="en-US"/>
              <a:t>          [(p ∧ ¬q) ∨ (q ∧ ¬p)] ⇒ r</a:t>
            </a:r>
            <a:endParaRPr/>
          </a:p>
        </p:txBody>
      </p:sp>
      <p:sp>
        <p:nvSpPr>
          <p:cNvPr id="166" name="Google Shape;166;p21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167" name="Google Shape;167;p21"/>
          <p:cNvGraphicFramePr/>
          <p:nvPr/>
        </p:nvGraphicFramePr>
        <p:xfrm>
          <a:off x="3013375" y="31262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{DE35C3C7-EC14-440E-91DE-1F33B30845C6}</a:tableStyleId>
              </a:tblPr>
              <a:tblGrid>
                <a:gridCol w="786025"/>
                <a:gridCol w="725800"/>
                <a:gridCol w="735475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P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Q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R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false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false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false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false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false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true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false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EA99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true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EA99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false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EA9999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false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true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true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true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EA99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false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EA999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false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EA9999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true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false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true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true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true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false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true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true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true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cxnSp>
        <p:nvCxnSpPr>
          <p:cNvPr id="168" name="Google Shape;168;p21"/>
          <p:cNvCxnSpPr/>
          <p:nvPr/>
        </p:nvCxnSpPr>
        <p:spPr>
          <a:xfrm>
            <a:off x="2817724" y="4517675"/>
            <a:ext cx="25317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9" name="Google Shape;169;p21"/>
          <p:cNvCxnSpPr/>
          <p:nvPr/>
        </p:nvCxnSpPr>
        <p:spPr>
          <a:xfrm>
            <a:off x="2817724" y="5314600"/>
            <a:ext cx="25317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0" name="Google Shape;170;p21"/>
          <p:cNvSpPr txBox="1"/>
          <p:nvPr/>
        </p:nvSpPr>
        <p:spPr>
          <a:xfrm>
            <a:off x="1187625" y="4075200"/>
            <a:ext cx="1432200" cy="13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Possible</a:t>
            </a:r>
            <a:endParaRPr sz="2400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Models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